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2"/>
  </p:sldMasterIdLst>
  <p:notesMasterIdLst>
    <p:notesMasterId r:id="rId11"/>
  </p:notesMasterIdLst>
  <p:sldIdLst>
    <p:sldId id="256" r:id="rId3"/>
    <p:sldId id="258" r:id="rId4"/>
    <p:sldId id="279" r:id="rId5"/>
    <p:sldId id="280" r:id="rId6"/>
    <p:sldId id="273" r:id="rId7"/>
    <p:sldId id="274" r:id="rId8"/>
    <p:sldId id="278" r:id="rId9"/>
    <p:sldId id="27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autoAdjust="0"/>
  </p:normalViewPr>
  <p:slideViewPr>
    <p:cSldViewPr>
      <p:cViewPr varScale="1">
        <p:scale>
          <a:sx n="116" d="100"/>
          <a:sy n="116" d="100"/>
        </p:scale>
        <p:origin x="13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CC9987-AE10-4685-9B5B-4577F1D5BB4C}" type="datetimeFigureOut">
              <a:rPr lang="en-US" smtClean="0"/>
              <a:pPr/>
              <a:t>6/27/2017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8454A-404F-4DF1-8F43-7DDF83BF3B63}" type="slidenum">
              <a:rPr lang="en-US" smtClean="0"/>
              <a:pPr/>
              <a:t>‹#›</a:t>
            </a:fld>
            <a:endParaRPr lang="en-US"/>
          </a:p>
        </p:txBody>
      </p:sp>
    </p:spTree>
    <p:extLst>
      <p:ext uri="{BB962C8B-B14F-4D97-AF65-F5344CB8AC3E}">
        <p14:creationId xmlns:p14="http://schemas.microsoft.com/office/powerpoint/2010/main" val="204106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1</a:t>
            </a:fld>
            <a:endParaRPr lang="en-US"/>
          </a:p>
        </p:txBody>
      </p:sp>
    </p:spTree>
    <p:extLst>
      <p:ext uri="{BB962C8B-B14F-4D97-AF65-F5344CB8AC3E}">
        <p14:creationId xmlns:p14="http://schemas.microsoft.com/office/powerpoint/2010/main" val="339781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2</a:t>
            </a:fld>
            <a:endParaRPr lang="en-US"/>
          </a:p>
        </p:txBody>
      </p:sp>
    </p:spTree>
    <p:extLst>
      <p:ext uri="{BB962C8B-B14F-4D97-AF65-F5344CB8AC3E}">
        <p14:creationId xmlns:p14="http://schemas.microsoft.com/office/powerpoint/2010/main" val="116529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5</a:t>
            </a:fld>
            <a:endParaRPr lang="en-US"/>
          </a:p>
        </p:txBody>
      </p:sp>
    </p:spTree>
    <p:extLst>
      <p:ext uri="{BB962C8B-B14F-4D97-AF65-F5344CB8AC3E}">
        <p14:creationId xmlns:p14="http://schemas.microsoft.com/office/powerpoint/2010/main" val="53147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6</a:t>
            </a:fld>
            <a:endParaRPr lang="en-US"/>
          </a:p>
        </p:txBody>
      </p:sp>
    </p:spTree>
    <p:extLst>
      <p:ext uri="{BB962C8B-B14F-4D97-AF65-F5344CB8AC3E}">
        <p14:creationId xmlns:p14="http://schemas.microsoft.com/office/powerpoint/2010/main" val="218101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7</a:t>
            </a:fld>
            <a:endParaRPr lang="en-US"/>
          </a:p>
        </p:txBody>
      </p:sp>
    </p:spTree>
    <p:extLst>
      <p:ext uri="{BB962C8B-B14F-4D97-AF65-F5344CB8AC3E}">
        <p14:creationId xmlns:p14="http://schemas.microsoft.com/office/powerpoint/2010/main" val="53465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D8454A-404F-4DF1-8F43-7DDF83BF3B63}" type="slidenum">
              <a:rPr lang="en-US" smtClean="0"/>
              <a:pPr/>
              <a:t>8</a:t>
            </a:fld>
            <a:endParaRPr lang="en-US"/>
          </a:p>
        </p:txBody>
      </p:sp>
    </p:spTree>
    <p:extLst>
      <p:ext uri="{BB962C8B-B14F-4D97-AF65-F5344CB8AC3E}">
        <p14:creationId xmlns:p14="http://schemas.microsoft.com/office/powerpoint/2010/main" val="393551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1BF1CCF-7666-4D44-83CF-B1D9081B196F}" type="datetime1">
              <a:rPr lang="en-US" smtClean="0"/>
              <a:pPr/>
              <a:t>6/27/2017</a:t>
            </a:fld>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smtClean="0"/>
              <a:t>Your logo here</a:t>
            </a: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746FD205-8D79-439C-A802-2377436AEC8A}"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17949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AC977-30FA-477C-9A84-AFCB3E072BCA}" type="datetime1">
              <a:rPr lang="en-US" smtClean="0"/>
              <a:pPr/>
              <a:t>6/27/2017</a:t>
            </a:fld>
            <a:endParaRPr lang="en-US"/>
          </a:p>
        </p:txBody>
      </p:sp>
      <p:sp>
        <p:nvSpPr>
          <p:cNvPr id="6" name="Footer Placeholder 5"/>
          <p:cNvSpPr>
            <a:spLocks noGrp="1"/>
          </p:cNvSpPr>
          <p:nvPr>
            <p:ph type="ftr" sz="quarter" idx="11"/>
          </p:nvPr>
        </p:nvSpPr>
        <p:spPr/>
        <p:txBody>
          <a:bodyPr/>
          <a:lstStyle/>
          <a:p>
            <a:r>
              <a:rPr lang="en-US" smtClean="0"/>
              <a:t>Your logo here</a:t>
            </a:r>
            <a:endParaRPr lang="en-US" dirty="0"/>
          </a:p>
        </p:txBody>
      </p:sp>
      <p:sp>
        <p:nvSpPr>
          <p:cNvPr id="7" name="Slide Number Placeholder 6"/>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279576715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AC977-30FA-477C-9A84-AFCB3E072BCA}" type="datetime1">
              <a:rPr lang="en-US" smtClean="0"/>
              <a:pPr/>
              <a:t>6/27/2017</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100919960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AC977-30FA-477C-9A84-AFCB3E072BCA}" type="datetime1">
              <a:rPr lang="en-US" smtClean="0"/>
              <a:pPr/>
              <a:t>6/27/2017</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396378853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AC977-30FA-477C-9A84-AFCB3E072BCA}" type="datetime1">
              <a:rPr lang="en-US" smtClean="0"/>
              <a:pPr/>
              <a:t>6/27/2017</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130200396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AC977-30FA-477C-9A84-AFCB3E072BCA}" type="datetime1">
              <a:rPr lang="en-US" smtClean="0"/>
              <a:pPr/>
              <a:t>6/27/2017</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200451598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AC977-30FA-477C-9A84-AFCB3E072BCA}" type="datetime1">
              <a:rPr lang="en-US" smtClean="0"/>
              <a:pPr/>
              <a:t>6/27/2017</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269941989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BAC977-30FA-477C-9A84-AFCB3E072BCA}" type="datetime1">
              <a:rPr lang="en-US" smtClean="0"/>
              <a:pPr/>
              <a:t>6/27/2017</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3473361560"/>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01B317-6CCF-44A4-B99C-75730E0DA706}" type="datetime1">
              <a:rPr lang="en-US" smtClean="0"/>
              <a:pPr/>
              <a:t>6/27/2017</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3271134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48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075BA6BE-7F97-411F-9CC5-5AB35133F2B3}" type="datetime1">
              <a:rPr lang="en-US" smtClean="0"/>
              <a:pPr/>
              <a:t>6/27/2017</a:t>
            </a:fld>
            <a:endParaRPr lang="en-US"/>
          </a:p>
        </p:txBody>
      </p:sp>
      <p:sp>
        <p:nvSpPr>
          <p:cNvPr id="11" name="Slide Number Placeholder 10"/>
          <p:cNvSpPr>
            <a:spLocks noGrp="1"/>
          </p:cNvSpPr>
          <p:nvPr>
            <p:ph type="sldNum" sz="quarter" idx="11"/>
          </p:nvPr>
        </p:nvSpPr>
        <p:spPr/>
        <p:txBody>
          <a:bodyPr/>
          <a:lstStyle/>
          <a:p>
            <a:fld id="{746FD205-8D79-439C-A802-2377436AEC8A}" type="slidenum">
              <a:rPr lang="en-US" smtClean="0"/>
              <a:pPr/>
              <a:t>‹#›</a:t>
            </a:fld>
            <a:endParaRPr lang="en-US"/>
          </a:p>
        </p:txBody>
      </p:sp>
      <p:sp>
        <p:nvSpPr>
          <p:cNvPr id="12" name="Footer Placeholder 11"/>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524001"/>
            <a:ext cx="4038600" cy="47244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BB81A9FF-1E9C-4B66-B4A0-EADB765782FB}" type="datetime1">
              <a:rPr lang="en-US" smtClean="0"/>
              <a:pPr/>
              <a:t>6/27/2017</a:t>
            </a:fld>
            <a:endParaRPr lang="en-US"/>
          </a:p>
        </p:txBody>
      </p:sp>
      <p:sp>
        <p:nvSpPr>
          <p:cNvPr id="10" name="Slide Number Placeholder 9"/>
          <p:cNvSpPr>
            <a:spLocks noGrp="1"/>
          </p:cNvSpPr>
          <p:nvPr>
            <p:ph type="sldNum" sz="quarter" idx="11"/>
          </p:nvPr>
        </p:nvSpPr>
        <p:spPr/>
        <p:txBody>
          <a:bodyPr/>
          <a:lstStyle/>
          <a:p>
            <a:fld id="{746FD205-8D79-439C-A802-2377436AEC8A}" type="slidenum">
              <a:rPr lang="en-US" smtClean="0"/>
              <a:pPr/>
              <a:t>‹#›</a:t>
            </a:fld>
            <a:endParaRPr lang="en-US"/>
          </a:p>
        </p:txBody>
      </p:sp>
      <p:sp>
        <p:nvSpPr>
          <p:cNvPr id="11" name="Footer Placeholder 10"/>
          <p:cNvSpPr>
            <a:spLocks noGrp="1"/>
          </p:cNvSpPr>
          <p:nvPr>
            <p:ph type="ftr" sz="quarter" idx="12"/>
          </p:nvPr>
        </p:nvSpPr>
        <p:spPr/>
        <p:txBody>
          <a:bodyPr/>
          <a:lstStyle/>
          <a:p>
            <a:r>
              <a:rPr lang="en-US" smtClean="0"/>
              <a:t>Your logo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75BA6BE-7F97-411F-9CC5-5AB35133F2B3}" type="datetime1">
              <a:rPr lang="en-US" smtClean="0"/>
              <a:pPr/>
              <a:t>6/27/2017</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n-US" smtClean="0"/>
              <a:t>Your logo here</a:t>
            </a: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2178913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6514FD-1763-45C1-AED0-FF855CD2E095}" type="datetime1">
              <a:rPr lang="en-US" smtClean="0"/>
              <a:pPr/>
              <a:t>6/27/2017</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p:txBody>
          <a:bodyPr/>
          <a:lstStyle/>
          <a:p>
            <a:fld id="{746FD205-8D79-439C-A802-2377436AEC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E4E52-550E-4B84-9D4F-14979F5A0D6E}" type="datetime1">
              <a:rPr lang="en-US" smtClean="0"/>
              <a:pPr/>
              <a:t>6/27/2017</a:t>
            </a:fld>
            <a:endParaRPr lang="en-US"/>
          </a:p>
        </p:txBody>
      </p:sp>
      <p:sp>
        <p:nvSpPr>
          <p:cNvPr id="5" name="Footer Placeholder 4"/>
          <p:cNvSpPr>
            <a:spLocks noGrp="1"/>
          </p:cNvSpPr>
          <p:nvPr>
            <p:ph type="ftr" sz="quarter" idx="11"/>
          </p:nvPr>
        </p:nvSpPr>
        <p:spPr/>
        <p:txBody>
          <a:bodyPr/>
          <a:lstStyle/>
          <a:p>
            <a:r>
              <a:rPr lang="en-US" smtClean="0"/>
              <a:t>Your logo here</a:t>
            </a: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216766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81A9FF-1E9C-4B66-B4A0-EADB765782FB}" type="datetime1">
              <a:rPr lang="en-US" smtClean="0"/>
              <a:pPr/>
              <a:t>6/27/2017</a:t>
            </a:fld>
            <a:endParaRPr lang="en-US"/>
          </a:p>
        </p:txBody>
      </p:sp>
      <p:sp>
        <p:nvSpPr>
          <p:cNvPr id="6" name="Footer Placeholder 5"/>
          <p:cNvSpPr>
            <a:spLocks noGrp="1"/>
          </p:cNvSpPr>
          <p:nvPr>
            <p:ph type="ftr" sz="quarter" idx="11"/>
          </p:nvPr>
        </p:nvSpPr>
        <p:spPr/>
        <p:txBody>
          <a:bodyPr/>
          <a:lstStyle/>
          <a:p>
            <a:r>
              <a:rPr lang="en-US" smtClean="0"/>
              <a:t>Your logo here</a:t>
            </a:r>
            <a:endParaRPr lang="en-US" dirty="0"/>
          </a:p>
        </p:txBody>
      </p:sp>
      <p:sp>
        <p:nvSpPr>
          <p:cNvPr id="7" name="Slide Number Placeholder 6"/>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368606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96A02F-3A95-4944-9ABC-E1DA10A11467}" type="datetime1">
              <a:rPr lang="en-US" smtClean="0"/>
              <a:pPr/>
              <a:t>6/27/2017</a:t>
            </a:fld>
            <a:endParaRPr lang="en-US"/>
          </a:p>
        </p:txBody>
      </p:sp>
      <p:sp>
        <p:nvSpPr>
          <p:cNvPr id="8" name="Footer Placeholder 7"/>
          <p:cNvSpPr>
            <a:spLocks noGrp="1"/>
          </p:cNvSpPr>
          <p:nvPr>
            <p:ph type="ftr" sz="quarter" idx="11"/>
          </p:nvPr>
        </p:nvSpPr>
        <p:spPr/>
        <p:txBody>
          <a:bodyPr/>
          <a:lstStyle/>
          <a:p>
            <a:r>
              <a:rPr lang="en-US" smtClean="0"/>
              <a:t>Your logo here</a:t>
            </a:r>
            <a:endParaRPr lang="en-US" dirty="0"/>
          </a:p>
        </p:txBody>
      </p:sp>
      <p:sp>
        <p:nvSpPr>
          <p:cNvPr id="9" name="Slide Number Placeholder 8"/>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130667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627A8D-4D3E-4B4C-B199-3FF96543B789}" type="datetime1">
              <a:rPr lang="en-US" smtClean="0"/>
              <a:pPr/>
              <a:t>6/27/2017</a:t>
            </a:fld>
            <a:endParaRPr lang="en-US"/>
          </a:p>
        </p:txBody>
      </p:sp>
      <p:sp>
        <p:nvSpPr>
          <p:cNvPr id="4" name="Footer Placeholder 3"/>
          <p:cNvSpPr>
            <a:spLocks noGrp="1"/>
          </p:cNvSpPr>
          <p:nvPr>
            <p:ph type="ftr" sz="quarter" idx="11"/>
          </p:nvPr>
        </p:nvSpPr>
        <p:spPr/>
        <p:txBody>
          <a:bodyPr/>
          <a:lstStyle/>
          <a:p>
            <a:r>
              <a:rPr lang="en-US" smtClean="0"/>
              <a:t>Your logo here</a:t>
            </a:r>
            <a:endParaRPr lang="en-US" dirty="0"/>
          </a:p>
        </p:txBody>
      </p:sp>
      <p:sp>
        <p:nvSpPr>
          <p:cNvPr id="5" name="Slide Number Placeholder 4"/>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288589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C67121-7AB3-44A9-B455-30D9FB40A79E}" type="datetime1">
              <a:rPr lang="en-US" smtClean="0"/>
              <a:pPr/>
              <a:t>6/27/2017</a:t>
            </a:fld>
            <a:endParaRPr lang="en-US"/>
          </a:p>
        </p:txBody>
      </p:sp>
      <p:sp>
        <p:nvSpPr>
          <p:cNvPr id="3" name="Footer Placeholder 2"/>
          <p:cNvSpPr>
            <a:spLocks noGrp="1"/>
          </p:cNvSpPr>
          <p:nvPr>
            <p:ph type="ftr" sz="quarter" idx="11"/>
          </p:nvPr>
        </p:nvSpPr>
        <p:spPr/>
        <p:txBody>
          <a:bodyPr/>
          <a:lstStyle/>
          <a:p>
            <a:r>
              <a:rPr lang="en-US" smtClean="0"/>
              <a:t>Your logo here</a:t>
            </a:r>
            <a:endParaRPr lang="en-US" dirty="0"/>
          </a:p>
        </p:txBody>
      </p:sp>
      <p:sp>
        <p:nvSpPr>
          <p:cNvPr id="4" name="Slide Number Placeholder 3"/>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302636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E77799-E3A9-4516-B428-D2DCE16620CD}" type="datetime1">
              <a:rPr lang="en-US" smtClean="0"/>
              <a:pPr/>
              <a:t>6/27/2017</a:t>
            </a:fld>
            <a:endParaRPr lang="en-US"/>
          </a:p>
        </p:txBody>
      </p:sp>
      <p:sp>
        <p:nvSpPr>
          <p:cNvPr id="6" name="Footer Placeholder 5"/>
          <p:cNvSpPr>
            <a:spLocks noGrp="1"/>
          </p:cNvSpPr>
          <p:nvPr>
            <p:ph type="ftr" sz="quarter" idx="11"/>
          </p:nvPr>
        </p:nvSpPr>
        <p:spPr/>
        <p:txBody>
          <a:bodyPr/>
          <a:lstStyle/>
          <a:p>
            <a:r>
              <a:rPr lang="en-US" smtClean="0"/>
              <a:t>Your logo here</a:t>
            </a:r>
            <a:endParaRPr lang="en-US" dirty="0"/>
          </a:p>
        </p:txBody>
      </p:sp>
      <p:sp>
        <p:nvSpPr>
          <p:cNvPr id="7" name="Slide Number Placeholder 6"/>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386837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6688B-20E5-4279-9389-143F269CFCDC}" type="datetime1">
              <a:rPr lang="en-US" smtClean="0"/>
              <a:pPr/>
              <a:t>6/27/2017</a:t>
            </a:fld>
            <a:endParaRPr lang="en-US"/>
          </a:p>
        </p:txBody>
      </p:sp>
      <p:sp>
        <p:nvSpPr>
          <p:cNvPr id="6" name="Footer Placeholder 5"/>
          <p:cNvSpPr>
            <a:spLocks noGrp="1"/>
          </p:cNvSpPr>
          <p:nvPr>
            <p:ph type="ftr" sz="quarter" idx="11"/>
          </p:nvPr>
        </p:nvSpPr>
        <p:spPr/>
        <p:txBody>
          <a:bodyPr/>
          <a:lstStyle/>
          <a:p>
            <a:r>
              <a:rPr lang="en-US" smtClean="0"/>
              <a:t>Your logo here</a:t>
            </a:r>
            <a:endParaRPr lang="en-US" dirty="0"/>
          </a:p>
        </p:txBody>
      </p:sp>
      <p:sp>
        <p:nvSpPr>
          <p:cNvPr id="7" name="Slide Number Placeholder 6"/>
          <p:cNvSpPr>
            <a:spLocks noGrp="1"/>
          </p:cNvSpPr>
          <p:nvPr>
            <p:ph type="sldNum" sz="quarter" idx="12"/>
          </p:nvPr>
        </p:nvSpPr>
        <p:spPr/>
        <p:txBody>
          <a:bodyPr/>
          <a:lstStyle/>
          <a:p>
            <a:fld id="{746FD205-8D79-439C-A802-2377436AEC8A}" type="slidenum">
              <a:rPr lang="en-US" smtClean="0"/>
              <a:pPr/>
              <a:t>‹#›</a:t>
            </a:fld>
            <a:endParaRPr lang="en-US"/>
          </a:p>
        </p:txBody>
      </p:sp>
    </p:spTree>
    <p:extLst>
      <p:ext uri="{BB962C8B-B14F-4D97-AF65-F5344CB8AC3E}">
        <p14:creationId xmlns:p14="http://schemas.microsoft.com/office/powerpoint/2010/main" val="282493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ABAC977-30FA-477C-9A84-AFCB3E072BCA}" type="datetime1">
              <a:rPr lang="en-US" smtClean="0"/>
              <a:pPr/>
              <a:t>6/27/2017</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Your logo here</a:t>
            </a: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6FD205-8D79-439C-A802-2377436AEC8A}" type="slidenum">
              <a:rPr lang="en-US" smtClean="0"/>
              <a:pPr/>
              <a:t>‹#›</a:t>
            </a:fld>
            <a:endParaRPr lang="en-US"/>
          </a:p>
        </p:txBody>
      </p:sp>
    </p:spTree>
    <p:extLst>
      <p:ext uri="{BB962C8B-B14F-4D97-AF65-F5344CB8AC3E}">
        <p14:creationId xmlns:p14="http://schemas.microsoft.com/office/powerpoint/2010/main" val="65199941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662" r:id="rId18"/>
    <p:sldLayoutId id="2147483664" r:id="rId19"/>
    <p:sldLayoutId id="2147483670" r:id="rId20"/>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cneedham@leacounty.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mgallagher@leacounty.net" TargetMode="External"/><Relationship Id="rId5" Type="http://schemas.openxmlformats.org/officeDocument/2006/relationships/hyperlink" Target="mailto:ronrblack@leacounty.net"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 for the Energy Sector</a:t>
            </a:r>
            <a:endParaRPr lang="en-US" dirty="0"/>
          </a:p>
        </p:txBody>
      </p:sp>
      <p:sp>
        <p:nvSpPr>
          <p:cNvPr id="3" name="Subtitle 2"/>
          <p:cNvSpPr>
            <a:spLocks noGrp="1"/>
          </p:cNvSpPr>
          <p:nvPr>
            <p:ph type="subTitle" idx="1"/>
          </p:nvPr>
        </p:nvSpPr>
        <p:spPr>
          <a:xfrm>
            <a:off x="3048000" y="4752805"/>
            <a:ext cx="5762563" cy="1364531"/>
          </a:xfrm>
        </p:spPr>
        <p:txBody>
          <a:bodyPr>
            <a:normAutofit/>
          </a:bodyPr>
          <a:lstStyle/>
          <a:p>
            <a:r>
              <a:rPr lang="en-US" dirty="0"/>
              <a:t>Commission Chair – Ron Black</a:t>
            </a:r>
          </a:p>
          <a:p>
            <a:r>
              <a:rPr lang="en-US" dirty="0" smtClean="0"/>
              <a:t>Assistant </a:t>
            </a:r>
            <a:r>
              <a:rPr lang="en-US" dirty="0"/>
              <a:t>County Manager of Ops – Corey Needham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903" y="211932"/>
            <a:ext cx="1735060" cy="14049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County Government – Resources of the Energy Sector</a:t>
            </a:r>
            <a:endParaRPr lang="en-US" dirty="0"/>
          </a:p>
        </p:txBody>
      </p:sp>
      <p:sp>
        <p:nvSpPr>
          <p:cNvPr id="3" name="Content Placeholder 2"/>
          <p:cNvSpPr>
            <a:spLocks noGrp="1"/>
          </p:cNvSpPr>
          <p:nvPr>
            <p:ph idx="1"/>
          </p:nvPr>
        </p:nvSpPr>
        <p:spPr>
          <a:xfrm>
            <a:off x="1447800" y="2819400"/>
            <a:ext cx="4191000" cy="1066800"/>
          </a:xfrm>
        </p:spPr>
        <p:txBody>
          <a:bodyPr>
            <a:normAutofit fontScale="77500" lnSpcReduction="20000"/>
          </a:bodyPr>
          <a:lstStyle/>
          <a:p>
            <a:r>
              <a:rPr lang="en-US" dirty="0" smtClean="0"/>
              <a:t>Tax Incentives</a:t>
            </a:r>
          </a:p>
          <a:p>
            <a:r>
              <a:rPr lang="en-US" dirty="0" smtClean="0"/>
              <a:t>Emergency Management and Fire</a:t>
            </a:r>
          </a:p>
          <a:p>
            <a:r>
              <a:rPr lang="en-US" dirty="0" smtClean="0"/>
              <a:t>Transportation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7678" y="6121942"/>
            <a:ext cx="690188" cy="5588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490" y="304800"/>
            <a:ext cx="7704667" cy="990599"/>
          </a:xfrm>
        </p:spPr>
        <p:txBody>
          <a:bodyPr>
            <a:normAutofit fontScale="90000"/>
          </a:bodyPr>
          <a:lstStyle/>
          <a:p>
            <a:r>
              <a:rPr lang="en-US" dirty="0" smtClean="0"/>
              <a:t>Lea County Industrial Revenue Bonds</a:t>
            </a:r>
            <a:endParaRPr lang="en-US" dirty="0"/>
          </a:p>
        </p:txBody>
      </p:sp>
      <p:sp>
        <p:nvSpPr>
          <p:cNvPr id="3" name="Content Placeholder 2"/>
          <p:cNvSpPr>
            <a:spLocks noGrp="1"/>
          </p:cNvSpPr>
          <p:nvPr>
            <p:ph idx="1"/>
          </p:nvPr>
        </p:nvSpPr>
        <p:spPr>
          <a:xfrm>
            <a:off x="982133" y="1676400"/>
            <a:ext cx="3894667" cy="4552016"/>
          </a:xfrm>
        </p:spPr>
        <p:txBody>
          <a:bodyPr>
            <a:normAutofit fontScale="70000" lnSpcReduction="20000"/>
          </a:bodyPr>
          <a:lstStyle/>
          <a:p>
            <a:r>
              <a:rPr lang="en-US" dirty="0"/>
              <a:t>An incentive offered by municipalities &amp; counties to stimulate expansion and relocation of commercial and industrial projects</a:t>
            </a:r>
          </a:p>
          <a:p>
            <a:r>
              <a:rPr lang="en-US" dirty="0"/>
              <a:t>Permitted pursuant to Industrial Revenue Bond Act </a:t>
            </a:r>
          </a:p>
          <a:p>
            <a:r>
              <a:rPr lang="en-US" dirty="0"/>
              <a:t>Variety of eligible uses: warehouses, manufacturing facilities, land, buildings, equipment, professional fees,  </a:t>
            </a:r>
          </a:p>
          <a:p>
            <a:r>
              <a:rPr lang="en-US" dirty="0"/>
              <a:t>IRB Programs allow for a possible reduction in tax obligations </a:t>
            </a:r>
          </a:p>
          <a:p>
            <a:r>
              <a:rPr lang="en-US" dirty="0"/>
              <a:t>An mechanism to raise capital financing </a:t>
            </a:r>
          </a:p>
          <a:p>
            <a:r>
              <a:rPr lang="en-US" dirty="0"/>
              <a:t>Impact: increase in employment, economic diversity, and capital investment</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678" y="6121942"/>
            <a:ext cx="690188" cy="558869"/>
          </a:xfrm>
          <a:prstGeom prst="rect">
            <a:avLst/>
          </a:prstGeom>
        </p:spPr>
      </p:pic>
      <p:sp>
        <p:nvSpPr>
          <p:cNvPr id="7" name="Content Placeholder 2"/>
          <p:cNvSpPr txBox="1">
            <a:spLocks/>
          </p:cNvSpPr>
          <p:nvPr/>
        </p:nvSpPr>
        <p:spPr>
          <a:xfrm>
            <a:off x="4792133" y="1676400"/>
            <a:ext cx="3894667" cy="45520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dirty="0"/>
          </a:p>
        </p:txBody>
      </p:sp>
      <p:sp>
        <p:nvSpPr>
          <p:cNvPr id="8" name="Rectangle 7"/>
          <p:cNvSpPr/>
          <p:nvPr/>
        </p:nvSpPr>
        <p:spPr>
          <a:xfrm>
            <a:off x="5192877" y="1676400"/>
            <a:ext cx="3417723" cy="3493264"/>
          </a:xfrm>
          <a:prstGeom prst="rect">
            <a:avLst/>
          </a:prstGeom>
        </p:spPr>
        <p:txBody>
          <a:bodyPr wrap="square">
            <a:spAutoFit/>
          </a:bodyPr>
          <a:lstStyle/>
          <a:p>
            <a:pPr marL="285750" indent="-285750">
              <a:buClr>
                <a:schemeClr val="accent1">
                  <a:lumMod val="75000"/>
                </a:schemeClr>
              </a:buClr>
              <a:buSzPct val="125000"/>
              <a:buFont typeface="Arial" panose="020B0604020202020204" pitchFamily="34" charset="0"/>
              <a:buChar char="•"/>
            </a:pPr>
            <a:r>
              <a:rPr lang="en-US" sz="1700" dirty="0"/>
              <a:t>Municipality or County must approve a “inducement resolution” and applicable ordinance to approve the project </a:t>
            </a:r>
          </a:p>
          <a:p>
            <a:pPr marL="285750" indent="-285750">
              <a:buClr>
                <a:schemeClr val="accent1">
                  <a:lumMod val="75000"/>
                </a:schemeClr>
              </a:buClr>
              <a:buSzPct val="125000"/>
              <a:buFont typeface="Arial" panose="020B0604020202020204" pitchFamily="34" charset="0"/>
              <a:buChar char="•"/>
            </a:pPr>
            <a:r>
              <a:rPr lang="en-US" sz="1700" dirty="0"/>
              <a:t>The municipality or County (the issuing agency) is not responsible for the bond repayment or debt of the company </a:t>
            </a:r>
          </a:p>
          <a:p>
            <a:pPr marL="285750" indent="-285750">
              <a:buClr>
                <a:schemeClr val="accent1">
                  <a:lumMod val="75000"/>
                </a:schemeClr>
              </a:buClr>
              <a:buSzPct val="125000"/>
              <a:buFont typeface="Arial" panose="020B0604020202020204" pitchFamily="34" charset="0"/>
              <a:buChar char="•"/>
            </a:pPr>
            <a:r>
              <a:rPr lang="en-US" sz="1700" dirty="0"/>
              <a:t>In addition to property tax exemption, personal property in facilities is exempt from gross receipts and compensating tax.</a:t>
            </a:r>
          </a:p>
        </p:txBody>
      </p:sp>
    </p:spTree>
    <p:extLst>
      <p:ext uri="{BB962C8B-B14F-4D97-AF65-F5344CB8AC3E}">
        <p14:creationId xmlns:p14="http://schemas.microsoft.com/office/powerpoint/2010/main" val="116693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490" y="728705"/>
            <a:ext cx="7704667" cy="990599"/>
          </a:xfrm>
        </p:spPr>
        <p:txBody>
          <a:bodyPr>
            <a:normAutofit fontScale="90000"/>
          </a:bodyPr>
          <a:lstStyle/>
          <a:p>
            <a:r>
              <a:rPr lang="en-US" dirty="0" smtClean="0"/>
              <a:t>Lea County Industrial Revenue Bonds</a:t>
            </a:r>
            <a:br>
              <a:rPr lang="en-US" dirty="0" smtClean="0"/>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7678" y="6121942"/>
            <a:ext cx="690188" cy="558869"/>
          </a:xfrm>
          <a:prstGeom prst="rect">
            <a:avLst/>
          </a:prstGeom>
        </p:spPr>
      </p:pic>
      <p:sp>
        <p:nvSpPr>
          <p:cNvPr id="7" name="Content Placeholder 2"/>
          <p:cNvSpPr txBox="1">
            <a:spLocks/>
          </p:cNvSpPr>
          <p:nvPr/>
        </p:nvSpPr>
        <p:spPr>
          <a:xfrm>
            <a:off x="4792133" y="1676400"/>
            <a:ext cx="3894667" cy="45520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endParaRPr lang="en-US" dirty="0"/>
          </a:p>
        </p:txBody>
      </p:sp>
      <p:sp>
        <p:nvSpPr>
          <p:cNvPr id="4" name="Content Placeholder 3"/>
          <p:cNvSpPr>
            <a:spLocks noGrp="1"/>
          </p:cNvSpPr>
          <p:nvPr>
            <p:ph idx="1"/>
          </p:nvPr>
        </p:nvSpPr>
        <p:spPr>
          <a:xfrm>
            <a:off x="1263199" y="2286000"/>
            <a:ext cx="7704667" cy="3332816"/>
          </a:xfrm>
        </p:spPr>
        <p:txBody>
          <a:bodyPr>
            <a:normAutofit fontScale="70000" lnSpcReduction="20000"/>
          </a:bodyPr>
          <a:lstStyle/>
          <a:p>
            <a:r>
              <a:rPr lang="en-US" dirty="0"/>
              <a:t>Total: $6,330,000,000 issued </a:t>
            </a:r>
          </a:p>
          <a:p>
            <a:r>
              <a:rPr lang="en-US" dirty="0"/>
              <a:t>Agave Energy</a:t>
            </a:r>
          </a:p>
          <a:p>
            <a:r>
              <a:rPr lang="en-US" dirty="0" err="1"/>
              <a:t>Akuo</a:t>
            </a:r>
            <a:r>
              <a:rPr lang="en-US" dirty="0"/>
              <a:t> Energy USA</a:t>
            </a:r>
          </a:p>
          <a:p>
            <a:r>
              <a:rPr lang="en-US" dirty="0"/>
              <a:t>DCP Midstream</a:t>
            </a:r>
          </a:p>
          <a:p>
            <a:r>
              <a:rPr lang="en-US" dirty="0"/>
              <a:t>Wildcat Wind </a:t>
            </a:r>
          </a:p>
          <a:p>
            <a:r>
              <a:rPr lang="en-US" dirty="0"/>
              <a:t>Intrepid Potash</a:t>
            </a:r>
          </a:p>
          <a:p>
            <a:r>
              <a:rPr lang="en-US" dirty="0"/>
              <a:t>International Isotopes </a:t>
            </a:r>
          </a:p>
          <a:p>
            <a:r>
              <a:rPr lang="en-US" dirty="0"/>
              <a:t>Louisiana Energy Services </a:t>
            </a:r>
          </a:p>
          <a:p>
            <a:r>
              <a:rPr lang="en-US" dirty="0"/>
              <a:t>Impact: increase in employment, economic diversity, and capital investment</a:t>
            </a:r>
          </a:p>
          <a:p>
            <a:endParaRPr lang="en-US" dirty="0"/>
          </a:p>
        </p:txBody>
      </p:sp>
    </p:spTree>
    <p:extLst>
      <p:ext uri="{BB962C8B-B14F-4D97-AF65-F5344CB8AC3E}">
        <p14:creationId xmlns:p14="http://schemas.microsoft.com/office/powerpoint/2010/main" val="2384470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78" y="361951"/>
            <a:ext cx="7704667" cy="1066799"/>
          </a:xfrm>
        </p:spPr>
        <p:txBody>
          <a:bodyPr>
            <a:normAutofit fontScale="90000"/>
          </a:bodyPr>
          <a:lstStyle/>
          <a:p>
            <a:r>
              <a:rPr lang="en-US" dirty="0" smtClean="0"/>
              <a:t>Emergency Management, Emergency Dispatch, Fire Departments</a:t>
            </a:r>
            <a:endParaRPr lang="en-US" dirty="0"/>
          </a:p>
        </p:txBody>
      </p:sp>
      <p:sp>
        <p:nvSpPr>
          <p:cNvPr id="3" name="Content Placeholder 2"/>
          <p:cNvSpPr>
            <a:spLocks noGrp="1"/>
          </p:cNvSpPr>
          <p:nvPr>
            <p:ph idx="1"/>
          </p:nvPr>
        </p:nvSpPr>
        <p:spPr>
          <a:xfrm>
            <a:off x="838200" y="1828800"/>
            <a:ext cx="4953000" cy="3810000"/>
          </a:xfrm>
        </p:spPr>
        <p:txBody>
          <a:bodyPr>
            <a:normAutofit fontScale="70000" lnSpcReduction="20000"/>
          </a:bodyPr>
          <a:lstStyle/>
          <a:p>
            <a:r>
              <a:rPr lang="en-US" dirty="0" smtClean="0"/>
              <a:t>Emergency </a:t>
            </a:r>
            <a:r>
              <a:rPr lang="en-US" dirty="0"/>
              <a:t>Operations and Hazard Mitigation Plan </a:t>
            </a:r>
            <a:r>
              <a:rPr lang="en-US" dirty="0" smtClean="0"/>
              <a:t>Development</a:t>
            </a:r>
            <a:endParaRPr lang="en-US" dirty="0"/>
          </a:p>
          <a:p>
            <a:r>
              <a:rPr lang="en-US" dirty="0"/>
              <a:t>Full scale, tabletop, and drill training and response to any organization or company in Lea </a:t>
            </a:r>
            <a:r>
              <a:rPr lang="en-US" dirty="0" smtClean="0"/>
              <a:t>County</a:t>
            </a:r>
            <a:endParaRPr lang="en-US" dirty="0"/>
          </a:p>
          <a:p>
            <a:r>
              <a:rPr lang="en-US" dirty="0"/>
              <a:t>State of the Art Emergency Operations Center located to provide support to any natural or man made disaster not only in Lea County, but is also the designated backup EOC for the State of New Mexico </a:t>
            </a:r>
          </a:p>
          <a:p>
            <a:r>
              <a:rPr lang="en-US" dirty="0"/>
              <a:t>Provides CPR, Oil and Gas, Fire, EMS, NIMS, Wildland Fire, and Safety training to each department in Lea County</a:t>
            </a:r>
            <a:r>
              <a:rPr lang="en-US" dirty="0" smtClean="0"/>
              <a:t>.</a:t>
            </a:r>
            <a:endParaRPr lang="en-US" dirty="0"/>
          </a:p>
          <a:p>
            <a:r>
              <a:rPr lang="en-US" dirty="0"/>
              <a:t>Have the ability to </a:t>
            </a:r>
            <a:r>
              <a:rPr lang="en-US" dirty="0" smtClean="0"/>
              <a:t>assist in </a:t>
            </a:r>
            <a:r>
              <a:rPr lang="en-US" dirty="0"/>
              <a:t>this type of training to the oil and gas industry when requested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7678" y="6121942"/>
            <a:ext cx="690188" cy="558869"/>
          </a:xfrm>
          <a:prstGeom prst="rect">
            <a:avLst/>
          </a:prstGeom>
        </p:spPr>
      </p:pic>
      <p:pic>
        <p:nvPicPr>
          <p:cNvPr id="5" name="Picture 4"/>
          <p:cNvPicPr>
            <a:picLocks noChangeAspect="1"/>
          </p:cNvPicPr>
          <p:nvPr/>
        </p:nvPicPr>
        <p:blipFill>
          <a:blip r:embed="rId4"/>
          <a:stretch>
            <a:fillRect/>
          </a:stretch>
        </p:blipFill>
        <p:spPr>
          <a:xfrm>
            <a:off x="6113115" y="1428750"/>
            <a:ext cx="2573685" cy="4693192"/>
          </a:xfrm>
          <a:prstGeom prst="rect">
            <a:avLst/>
          </a:prstGeom>
        </p:spPr>
      </p:pic>
    </p:spTree>
    <p:extLst>
      <p:ext uri="{BB962C8B-B14F-4D97-AF65-F5344CB8AC3E}">
        <p14:creationId xmlns:p14="http://schemas.microsoft.com/office/powerpoint/2010/main" val="3427069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295399"/>
          </a:xfrm>
        </p:spPr>
        <p:txBody>
          <a:bodyPr>
            <a:normAutofit fontScale="90000"/>
          </a:bodyPr>
          <a:lstStyle/>
          <a:p>
            <a:r>
              <a:rPr lang="en-US" dirty="0" smtClean="0"/>
              <a:t>Transportation- </a:t>
            </a:r>
            <a:br>
              <a:rPr lang="en-US" dirty="0" smtClean="0"/>
            </a:br>
            <a:r>
              <a:rPr lang="en-US" dirty="0" smtClean="0"/>
              <a:t>Roadways</a:t>
            </a:r>
            <a:endParaRPr lang="en-US" dirty="0"/>
          </a:p>
        </p:txBody>
      </p:sp>
      <p:sp>
        <p:nvSpPr>
          <p:cNvPr id="3" name="Content Placeholder 2"/>
          <p:cNvSpPr>
            <a:spLocks noGrp="1"/>
          </p:cNvSpPr>
          <p:nvPr>
            <p:ph idx="1"/>
          </p:nvPr>
        </p:nvSpPr>
        <p:spPr>
          <a:xfrm>
            <a:off x="838200" y="1828800"/>
            <a:ext cx="6858000" cy="1676400"/>
          </a:xfrm>
        </p:spPr>
        <p:txBody>
          <a:bodyPr>
            <a:normAutofit fontScale="70000" lnSpcReduction="20000"/>
          </a:bodyPr>
          <a:lstStyle/>
          <a:p>
            <a:r>
              <a:rPr lang="en-US" dirty="0" smtClean="0"/>
              <a:t>Roadways</a:t>
            </a:r>
          </a:p>
          <a:p>
            <a:pPr lvl="1"/>
            <a:r>
              <a:rPr lang="en-US" dirty="0" smtClean="0"/>
              <a:t>1,223 miles of county maintained roadways</a:t>
            </a:r>
          </a:p>
          <a:p>
            <a:pPr lvl="2"/>
            <a:r>
              <a:rPr lang="en-US" dirty="0" smtClean="0"/>
              <a:t>724 miles are paved roadways</a:t>
            </a:r>
          </a:p>
          <a:p>
            <a:pPr lvl="2"/>
            <a:r>
              <a:rPr lang="en-US" dirty="0" smtClean="0"/>
              <a:t>$80 million have been allocated to roadway improvements in Lea County of the last 8 years</a:t>
            </a:r>
          </a:p>
          <a:p>
            <a:pPr lvl="3"/>
            <a:r>
              <a:rPr lang="en-US" dirty="0" smtClean="0"/>
              <a:t>Included paving, widening, and rebuilding over 140 miles of roadway</a:t>
            </a:r>
          </a:p>
          <a:p>
            <a:pPr lvl="2"/>
            <a:endParaRPr lang="en-US" dirty="0" smtClean="0"/>
          </a:p>
          <a:p>
            <a:pPr marL="0" indent="0">
              <a:buNone/>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7678" y="6121942"/>
            <a:ext cx="690188" cy="558869"/>
          </a:xfrm>
          <a:prstGeom prst="rect">
            <a:avLst/>
          </a:prstGeom>
        </p:spPr>
      </p:pic>
      <p:sp>
        <p:nvSpPr>
          <p:cNvPr id="5" name="Rectangle 4"/>
          <p:cNvSpPr/>
          <p:nvPr/>
        </p:nvSpPr>
        <p:spPr>
          <a:xfrm>
            <a:off x="6012958" y="3276601"/>
            <a:ext cx="1981200" cy="1600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4885038"/>
            <a:ext cx="2025845" cy="151938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4876800"/>
            <a:ext cx="2286000" cy="1527622"/>
          </a:xfrm>
          <a:prstGeom prst="rect">
            <a:avLst/>
          </a:prstGeom>
        </p:spPr>
      </p:pic>
      <p:pic>
        <p:nvPicPr>
          <p:cNvPr id="9" name="Picture 8"/>
          <p:cNvPicPr>
            <a:picLocks noChangeAspect="1"/>
          </p:cNvPicPr>
          <p:nvPr/>
        </p:nvPicPr>
        <p:blipFill>
          <a:blip r:embed="rId6"/>
          <a:stretch>
            <a:fillRect/>
          </a:stretch>
        </p:blipFill>
        <p:spPr>
          <a:xfrm>
            <a:off x="5988244" y="4885038"/>
            <a:ext cx="2025845" cy="1519384"/>
          </a:xfrm>
          <a:prstGeom prst="rect">
            <a:avLst/>
          </a:prstGeom>
        </p:spPr>
      </p:pic>
      <p:sp>
        <p:nvSpPr>
          <p:cNvPr id="10" name="TextBox 9"/>
          <p:cNvSpPr txBox="1"/>
          <p:nvPr/>
        </p:nvSpPr>
        <p:spPr>
          <a:xfrm>
            <a:off x="6012958" y="3353305"/>
            <a:ext cx="1981200" cy="923330"/>
          </a:xfrm>
          <a:prstGeom prst="rect">
            <a:avLst/>
          </a:prstGeom>
          <a:solidFill>
            <a:schemeClr val="accent1"/>
          </a:solidFill>
        </p:spPr>
        <p:txBody>
          <a:bodyPr wrap="square" rtlCol="0">
            <a:spAutoFit/>
          </a:bodyPr>
          <a:lstStyle/>
          <a:p>
            <a:r>
              <a:rPr lang="en-US" dirty="0" smtClean="0"/>
              <a:t>Road the Do Not Serve Oil and Gas:</a:t>
            </a:r>
          </a:p>
          <a:p>
            <a:pPr algn="ctr"/>
            <a:r>
              <a:rPr lang="en-US" dirty="0" smtClean="0"/>
              <a:t>30.8%</a:t>
            </a:r>
            <a:endParaRPr lang="en-US" dirty="0"/>
          </a:p>
        </p:txBody>
      </p:sp>
      <p:sp>
        <p:nvSpPr>
          <p:cNvPr id="11" name="Rectangle 10"/>
          <p:cNvSpPr/>
          <p:nvPr/>
        </p:nvSpPr>
        <p:spPr>
          <a:xfrm>
            <a:off x="3962400" y="3276601"/>
            <a:ext cx="1828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95883" y="3338036"/>
            <a:ext cx="1806478" cy="1477328"/>
          </a:xfrm>
          <a:prstGeom prst="rect">
            <a:avLst/>
          </a:prstGeom>
          <a:noFill/>
        </p:spPr>
        <p:txBody>
          <a:bodyPr wrap="square" rtlCol="0">
            <a:spAutoFit/>
          </a:bodyPr>
          <a:lstStyle/>
          <a:p>
            <a:pPr algn="ctr"/>
            <a:r>
              <a:rPr lang="en-US" dirty="0" smtClean="0"/>
              <a:t>Roads that Provide Access to Primary O&amp;G</a:t>
            </a:r>
          </a:p>
          <a:p>
            <a:pPr algn="ctr"/>
            <a:r>
              <a:rPr lang="en-US" dirty="0" smtClean="0"/>
              <a:t>Roadways – 31.7%</a:t>
            </a:r>
            <a:endParaRPr lang="en-US" dirty="0"/>
          </a:p>
        </p:txBody>
      </p:sp>
      <p:sp>
        <p:nvSpPr>
          <p:cNvPr id="13" name="Rectangle 12"/>
          <p:cNvSpPr/>
          <p:nvPr/>
        </p:nvSpPr>
        <p:spPr>
          <a:xfrm>
            <a:off x="1672167" y="3276601"/>
            <a:ext cx="1985433" cy="1600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76400" y="3313671"/>
            <a:ext cx="1981200" cy="1200329"/>
          </a:xfrm>
          <a:prstGeom prst="rect">
            <a:avLst/>
          </a:prstGeom>
          <a:solidFill>
            <a:schemeClr val="accent1"/>
          </a:solidFill>
        </p:spPr>
        <p:txBody>
          <a:bodyPr wrap="square" rtlCol="0">
            <a:spAutoFit/>
          </a:bodyPr>
          <a:lstStyle/>
          <a:p>
            <a:r>
              <a:rPr lang="en-US" dirty="0" smtClean="0"/>
              <a:t>Direct and Primary County Roads for Oil and Gas Use:</a:t>
            </a:r>
          </a:p>
          <a:p>
            <a:pPr algn="ctr"/>
            <a:r>
              <a:rPr lang="en-US" dirty="0" smtClean="0"/>
              <a:t>37.5%</a:t>
            </a:r>
            <a:endParaRPr lang="en-US" dirty="0"/>
          </a:p>
        </p:txBody>
      </p:sp>
    </p:spTree>
    <p:extLst>
      <p:ext uri="{BB962C8B-B14F-4D97-AF65-F5344CB8AC3E}">
        <p14:creationId xmlns:p14="http://schemas.microsoft.com/office/powerpoint/2010/main" val="608930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166" y="90442"/>
            <a:ext cx="7704667" cy="1295399"/>
          </a:xfrm>
        </p:spPr>
        <p:txBody>
          <a:bodyPr>
            <a:normAutofit fontScale="90000"/>
          </a:bodyPr>
          <a:lstStyle/>
          <a:p>
            <a:r>
              <a:rPr lang="en-US" dirty="0" smtClean="0"/>
              <a:t>Transportation- </a:t>
            </a:r>
            <a:br>
              <a:rPr lang="en-US" dirty="0" smtClean="0"/>
            </a:br>
            <a:r>
              <a:rPr lang="en-US" dirty="0" smtClean="0"/>
              <a:t>Airports Division</a:t>
            </a:r>
            <a:endParaRPr lang="en-US" dirty="0"/>
          </a:p>
        </p:txBody>
      </p:sp>
      <p:sp>
        <p:nvSpPr>
          <p:cNvPr id="3" name="Content Placeholder 2"/>
          <p:cNvSpPr>
            <a:spLocks noGrp="1"/>
          </p:cNvSpPr>
          <p:nvPr>
            <p:ph idx="1"/>
          </p:nvPr>
        </p:nvSpPr>
        <p:spPr>
          <a:xfrm>
            <a:off x="910166" y="1559216"/>
            <a:ext cx="6858000" cy="2133600"/>
          </a:xfrm>
        </p:spPr>
        <p:txBody>
          <a:bodyPr>
            <a:normAutofit fontScale="70000" lnSpcReduction="20000"/>
          </a:bodyPr>
          <a:lstStyle/>
          <a:p>
            <a:r>
              <a:rPr lang="en-US" dirty="0" smtClean="0"/>
              <a:t>Lea County Airports</a:t>
            </a:r>
          </a:p>
          <a:p>
            <a:pPr lvl="1"/>
            <a:r>
              <a:rPr lang="en-US" dirty="0" smtClean="0"/>
              <a:t>Zip Franklin Memorial Airport (Lovington, NM)</a:t>
            </a:r>
          </a:p>
          <a:p>
            <a:pPr lvl="2"/>
            <a:r>
              <a:rPr lang="en-US" dirty="0" smtClean="0"/>
              <a:t>General Aviation</a:t>
            </a:r>
          </a:p>
          <a:p>
            <a:pPr lvl="1"/>
            <a:r>
              <a:rPr lang="en-US" dirty="0" smtClean="0"/>
              <a:t>Lea County Regional Airport (Hobbs, NM)</a:t>
            </a:r>
          </a:p>
          <a:p>
            <a:pPr lvl="2"/>
            <a:r>
              <a:rPr lang="en-US" dirty="0" smtClean="0"/>
              <a:t>Commercial Air Service with United Airlines</a:t>
            </a:r>
          </a:p>
          <a:p>
            <a:pPr lvl="1"/>
            <a:r>
              <a:rPr lang="en-US" dirty="0" smtClean="0"/>
              <a:t>Lea County Jal Airport (Jal, NM)</a:t>
            </a:r>
          </a:p>
          <a:p>
            <a:pPr lvl="2"/>
            <a:r>
              <a:rPr lang="en-US" dirty="0" smtClean="0"/>
              <a:t>General Aviation</a:t>
            </a:r>
          </a:p>
          <a:p>
            <a:pPr lvl="2"/>
            <a:endParaRPr lang="en-US" dirty="0" smtClean="0"/>
          </a:p>
          <a:p>
            <a:pPr marL="0" indent="0">
              <a:buNone/>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7678" y="6121942"/>
            <a:ext cx="690188" cy="558869"/>
          </a:xfrm>
          <a:prstGeom prst="rect">
            <a:avLst/>
          </a:prstGeom>
        </p:spPr>
      </p:pic>
      <p:pic>
        <p:nvPicPr>
          <p:cNvPr id="5" name="Picture 4"/>
          <p:cNvPicPr/>
          <p:nvPr/>
        </p:nvPicPr>
        <p:blipFill rotWithShape="1">
          <a:blip r:embed="rId4" cstate="print">
            <a:extLst>
              <a:ext uri="{28A0092B-C50C-407E-A947-70E740481C1C}">
                <a14:useLocalDpi xmlns:a14="http://schemas.microsoft.com/office/drawing/2010/main" val="0"/>
              </a:ext>
            </a:extLst>
          </a:blip>
          <a:srcRect l="22109" t="18579" r="16006" b="18838"/>
          <a:stretch/>
        </p:blipFill>
        <p:spPr bwMode="auto">
          <a:xfrm rot="4970881">
            <a:off x="5841260" y="2157204"/>
            <a:ext cx="2958126" cy="2254145"/>
          </a:xfrm>
          <a:prstGeom prst="rect">
            <a:avLst/>
          </a:prstGeom>
          <a:solidFill>
            <a:srgbClr val="FFFFFF">
              <a:shade val="85000"/>
            </a:srgbClr>
          </a:solidFill>
          <a:ln w="1905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10884">
            <a:off x="5816585" y="3961983"/>
            <a:ext cx="3007475" cy="19212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Content Placeholder 2"/>
          <p:cNvSpPr txBox="1">
            <a:spLocks/>
          </p:cNvSpPr>
          <p:nvPr/>
        </p:nvSpPr>
        <p:spPr>
          <a:xfrm>
            <a:off x="606520" y="3678400"/>
            <a:ext cx="5337080" cy="2457959"/>
          </a:xfrm>
          <a:prstGeom prst="rect">
            <a:avLst/>
          </a:prstGeom>
        </p:spPr>
        <p:txBody>
          <a:bodyPr vert="horz" lIns="91440" tIns="45720" rIns="91440" bIns="45720" rtlCol="0" anchor="ctr">
            <a:normAutofit fontScale="7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smtClean="0"/>
              <a:t>Lea County Regional Airport</a:t>
            </a:r>
          </a:p>
          <a:p>
            <a:pPr lvl="2"/>
            <a:r>
              <a:rPr lang="en-US" dirty="0" smtClean="0"/>
              <a:t>3 Runways, 2 have been recently reconstructed</a:t>
            </a:r>
          </a:p>
          <a:p>
            <a:pPr lvl="3"/>
            <a:r>
              <a:rPr lang="en-US" dirty="0" smtClean="0"/>
              <a:t>Airport can service aircraft of Boeing 737 and equivalent</a:t>
            </a:r>
          </a:p>
          <a:p>
            <a:pPr lvl="2"/>
            <a:r>
              <a:rPr lang="en-US" dirty="0" smtClean="0"/>
              <a:t>ATCT, ILS, AWOS, Precision equipped runways</a:t>
            </a:r>
          </a:p>
          <a:p>
            <a:pPr lvl="2"/>
            <a:r>
              <a:rPr lang="en-US" dirty="0" smtClean="0"/>
              <a:t>Commercial Air Service with United Airlines from Houston Intercontinental Airport</a:t>
            </a:r>
          </a:p>
          <a:p>
            <a:pPr lvl="3"/>
            <a:r>
              <a:rPr lang="en-US" dirty="0" smtClean="0"/>
              <a:t>United Quick Pak service now available</a:t>
            </a:r>
          </a:p>
          <a:p>
            <a:pPr lvl="4"/>
            <a:r>
              <a:rPr lang="en-US" dirty="0" smtClean="0"/>
              <a:t>Items under 100lbs</a:t>
            </a:r>
          </a:p>
          <a:p>
            <a:pPr lvl="4"/>
            <a:r>
              <a:rPr lang="en-US" dirty="0" smtClean="0"/>
              <a:t>Parts or Items from Houston in 1 hour</a:t>
            </a:r>
          </a:p>
          <a:p>
            <a:pPr lvl="2"/>
            <a:endParaRPr lang="en-US" dirty="0" smtClean="0"/>
          </a:p>
          <a:p>
            <a:pPr marL="0" indent="0">
              <a:buFont typeface="Arial"/>
              <a:buNone/>
            </a:pPr>
            <a:endParaRPr lang="en-US" dirty="0" smtClean="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7600" y="5849695"/>
            <a:ext cx="1271512" cy="833175"/>
          </a:xfrm>
          <a:prstGeom prst="rect">
            <a:avLst/>
          </a:prstGeom>
        </p:spPr>
      </p:pic>
    </p:spTree>
    <p:extLst>
      <p:ext uri="{BB962C8B-B14F-4D97-AF65-F5344CB8AC3E}">
        <p14:creationId xmlns:p14="http://schemas.microsoft.com/office/powerpoint/2010/main" val="3064526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7678" y="6121942"/>
            <a:ext cx="690188" cy="558869"/>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893094" y="2590800"/>
            <a:ext cx="3047999" cy="2286000"/>
          </a:xfrm>
        </p:spPr>
      </p:pic>
      <p:sp>
        <p:nvSpPr>
          <p:cNvPr id="15" name="Title 1"/>
          <p:cNvSpPr txBox="1">
            <a:spLocks/>
          </p:cNvSpPr>
          <p:nvPr/>
        </p:nvSpPr>
        <p:spPr>
          <a:xfrm>
            <a:off x="1143000" y="428200"/>
            <a:ext cx="7704667" cy="167640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Cooperation, Coordination, and Communication</a:t>
            </a:r>
            <a:endParaRPr lang="en-US" dirty="0"/>
          </a:p>
        </p:txBody>
      </p:sp>
      <p:sp>
        <p:nvSpPr>
          <p:cNvPr id="16" name="Content Placeholder 2"/>
          <p:cNvSpPr txBox="1">
            <a:spLocks/>
          </p:cNvSpPr>
          <p:nvPr/>
        </p:nvSpPr>
        <p:spPr>
          <a:xfrm>
            <a:off x="1295400" y="2757616"/>
            <a:ext cx="4285965" cy="823784"/>
          </a:xfrm>
          <a:prstGeom prst="rect">
            <a:avLst/>
          </a:prstGeom>
        </p:spPr>
        <p:txBody>
          <a:bodyPr vert="horz" lIns="91440" tIns="45720" rIns="91440" bIns="45720" rtlCol="0" anchor="ctr">
            <a:normAutofit fontScale="6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smtClean="0"/>
              <a:t>Meet regularly with industries to find shared opportunities, areas for improvements and long term infrastructure requirements.</a:t>
            </a:r>
          </a:p>
          <a:p>
            <a:pPr lvl="2"/>
            <a:endParaRPr lang="en-US" dirty="0" smtClean="0"/>
          </a:p>
          <a:p>
            <a:pPr marL="0" indent="0">
              <a:buFont typeface="Arial"/>
              <a:buNone/>
            </a:pPr>
            <a:endParaRPr lang="en-US" dirty="0" smtClean="0"/>
          </a:p>
        </p:txBody>
      </p:sp>
      <p:sp>
        <p:nvSpPr>
          <p:cNvPr id="7" name="Content Placeholder 2"/>
          <p:cNvSpPr txBox="1">
            <a:spLocks/>
          </p:cNvSpPr>
          <p:nvPr/>
        </p:nvSpPr>
        <p:spPr>
          <a:xfrm>
            <a:off x="1524000" y="3672015"/>
            <a:ext cx="4285965" cy="3886200"/>
          </a:xfrm>
          <a:prstGeom prst="rect">
            <a:avLst/>
          </a:prstGeom>
        </p:spPr>
        <p:txBody>
          <a:bodyPr vert="horz" lIns="91440" tIns="45720" rIns="91440" bIns="45720" rtlCol="0" anchor="ctr">
            <a:normAutofit fontScale="4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dirty="0" smtClean="0"/>
              <a:t>Ron Black</a:t>
            </a:r>
          </a:p>
          <a:p>
            <a:pPr marL="0" indent="0">
              <a:buNone/>
            </a:pPr>
            <a:r>
              <a:rPr lang="en-US" dirty="0" smtClean="0"/>
              <a:t>Lea County Board of Commissioners -  Chairman</a:t>
            </a:r>
          </a:p>
          <a:p>
            <a:pPr marL="0" indent="0">
              <a:buNone/>
            </a:pPr>
            <a:r>
              <a:rPr lang="en-US" dirty="0" smtClean="0">
                <a:hlinkClick r:id="rId5"/>
              </a:rPr>
              <a:t>ronrblack@leacounty.net</a:t>
            </a:r>
            <a:endParaRPr lang="en-US" dirty="0" smtClean="0"/>
          </a:p>
          <a:p>
            <a:pPr marL="0" indent="0">
              <a:buNone/>
            </a:pPr>
            <a:endParaRPr lang="en-US" dirty="0"/>
          </a:p>
          <a:p>
            <a:pPr marL="0" indent="0">
              <a:buNone/>
            </a:pPr>
            <a:r>
              <a:rPr lang="en-US" dirty="0" smtClean="0"/>
              <a:t>Mike Gallagher</a:t>
            </a:r>
          </a:p>
          <a:p>
            <a:pPr marL="0" indent="0">
              <a:buNone/>
            </a:pPr>
            <a:r>
              <a:rPr lang="en-US" dirty="0" smtClean="0"/>
              <a:t>County Manager</a:t>
            </a:r>
          </a:p>
          <a:p>
            <a:pPr marL="0" indent="0">
              <a:buNone/>
            </a:pPr>
            <a:r>
              <a:rPr lang="en-US" dirty="0" smtClean="0">
                <a:hlinkClick r:id="rId6"/>
              </a:rPr>
              <a:t>mgallagher@leacounty.net</a:t>
            </a:r>
            <a:endParaRPr lang="en-US" dirty="0" smtClean="0"/>
          </a:p>
          <a:p>
            <a:pPr marL="0" indent="0">
              <a:buNone/>
            </a:pPr>
            <a:endParaRPr lang="en-US" dirty="0"/>
          </a:p>
          <a:p>
            <a:pPr marL="0" indent="0">
              <a:buNone/>
            </a:pPr>
            <a:r>
              <a:rPr lang="en-US" dirty="0" smtClean="0"/>
              <a:t>Corey Needham</a:t>
            </a:r>
          </a:p>
          <a:p>
            <a:pPr marL="0" indent="0">
              <a:buNone/>
            </a:pPr>
            <a:r>
              <a:rPr lang="en-US" dirty="0" smtClean="0"/>
              <a:t>Assistant County Manager of Operations</a:t>
            </a:r>
          </a:p>
          <a:p>
            <a:pPr marL="0" indent="0">
              <a:buNone/>
            </a:pPr>
            <a:r>
              <a:rPr lang="en-US" dirty="0" smtClean="0">
                <a:hlinkClick r:id="rId7"/>
              </a:rPr>
              <a:t>cneedham@leacounty.net</a:t>
            </a:r>
            <a:endParaRPr lang="en-US" dirty="0" smtClean="0"/>
          </a:p>
          <a:p>
            <a:pPr marL="0" indent="0">
              <a:buNone/>
            </a:pPr>
            <a:endParaRPr lang="en-US" dirty="0" smtClean="0"/>
          </a:p>
          <a:p>
            <a:pPr marL="0" indent="0">
              <a:buNone/>
            </a:pPr>
            <a:endParaRPr lang="en-US" dirty="0"/>
          </a:p>
          <a:p>
            <a:pPr marL="0" indent="0">
              <a:buNone/>
            </a:pPr>
            <a:r>
              <a:rPr lang="en-US" dirty="0" smtClean="0"/>
              <a:t> </a:t>
            </a:r>
          </a:p>
          <a:p>
            <a:pPr lvl="2"/>
            <a:endParaRPr lang="en-US" dirty="0" smtClean="0"/>
          </a:p>
          <a:p>
            <a:pPr marL="0" indent="0">
              <a:buFont typeface="Arial"/>
              <a:buNone/>
            </a:pPr>
            <a:endParaRPr lang="en-US" dirty="0" smtClean="0"/>
          </a:p>
        </p:txBody>
      </p:sp>
    </p:spTree>
    <p:extLst>
      <p:ext uri="{BB962C8B-B14F-4D97-AF65-F5344CB8AC3E}">
        <p14:creationId xmlns:p14="http://schemas.microsoft.com/office/powerpoint/2010/main" val="806506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DF76E17-4C45-4ED6-B926-849D8EB4B3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0</TotalTime>
  <Words>549</Words>
  <Application>Microsoft Office PowerPoint</Application>
  <PresentationFormat>On-screen Show (4:3)</PresentationFormat>
  <Paragraphs>83</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Corbel</vt:lpstr>
      <vt:lpstr>Parallax</vt:lpstr>
      <vt:lpstr>Resources for the Energy Sector</vt:lpstr>
      <vt:lpstr>Lea County Government – Resources of the Energy Sector</vt:lpstr>
      <vt:lpstr>Lea County Industrial Revenue Bonds</vt:lpstr>
      <vt:lpstr>Lea County Industrial Revenue Bonds </vt:lpstr>
      <vt:lpstr>Emergency Management, Emergency Dispatch, Fire Departments</vt:lpstr>
      <vt:lpstr>Transportation-  Roadways</vt:lpstr>
      <vt:lpstr>Transportation-  Airports Division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2017-06-26T00:53:03Z</dcterms:created>
  <dcterms:modified xsi:type="dcterms:W3CDTF">2017-06-27T15:32:02Z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TC102202139990</vt:lpwstr>
  </property>
</Properties>
</file>