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62" r:id="rId2"/>
    <p:sldId id="261" r:id="rId3"/>
    <p:sldId id="260" r:id="rId4"/>
    <p:sldId id="263" r:id="rId5"/>
    <p:sldId id="256" r:id="rId6"/>
    <p:sldId id="257" r:id="rId7"/>
    <p:sldId id="258" r:id="rId8"/>
    <p:sldId id="259"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6" autoAdjust="0"/>
    <p:restoredTop sz="94660"/>
  </p:normalViewPr>
  <p:slideViewPr>
    <p:cSldViewPr snapToGrid="0">
      <p:cViewPr varScale="1">
        <p:scale>
          <a:sx n="122" d="100"/>
          <a:sy n="122" d="100"/>
        </p:scale>
        <p:origin x="96"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6172CF-D02A-4FB1-BFAF-14D7ABB5A797}" type="datetimeFigureOut">
              <a:rPr lang="en-US" smtClean="0"/>
              <a:t>6/26/2017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43BC8A-5D83-449F-86CA-6EF6AED887EB}" type="slidenum">
              <a:rPr lang="en-US" smtClean="0"/>
              <a:t>‹#›</a:t>
            </a:fld>
            <a:endParaRPr lang="en-US"/>
          </a:p>
        </p:txBody>
      </p:sp>
    </p:spTree>
    <p:extLst>
      <p:ext uri="{BB962C8B-B14F-4D97-AF65-F5344CB8AC3E}">
        <p14:creationId xmlns:p14="http://schemas.microsoft.com/office/powerpoint/2010/main" val="3664215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4526789-C16F-4E19-89CF-DE7E25D590E4}" type="datetimeFigureOut">
              <a:rPr lang="en-US" smtClean="0"/>
              <a:t>6/26/2017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3272F-9B71-41C1-8027-6E3AB3EFBF1D}" type="slidenum">
              <a:rPr lang="en-US" smtClean="0"/>
              <a:t>‹#›</a:t>
            </a:fld>
            <a:endParaRPr lang="en-US"/>
          </a:p>
        </p:txBody>
      </p:sp>
    </p:spTree>
    <p:extLst>
      <p:ext uri="{BB962C8B-B14F-4D97-AF65-F5344CB8AC3E}">
        <p14:creationId xmlns:p14="http://schemas.microsoft.com/office/powerpoint/2010/main" val="892948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526789-C16F-4E19-89CF-DE7E25D590E4}" type="datetimeFigureOut">
              <a:rPr lang="en-US" smtClean="0"/>
              <a:t>6/26/2017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3272F-9B71-41C1-8027-6E3AB3EFBF1D}" type="slidenum">
              <a:rPr lang="en-US" smtClean="0"/>
              <a:t>‹#›</a:t>
            </a:fld>
            <a:endParaRPr lang="en-US"/>
          </a:p>
        </p:txBody>
      </p:sp>
    </p:spTree>
    <p:extLst>
      <p:ext uri="{BB962C8B-B14F-4D97-AF65-F5344CB8AC3E}">
        <p14:creationId xmlns:p14="http://schemas.microsoft.com/office/powerpoint/2010/main" val="4218054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526789-C16F-4E19-89CF-DE7E25D590E4}" type="datetimeFigureOut">
              <a:rPr lang="en-US" smtClean="0"/>
              <a:t>6/26/2017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3272F-9B71-41C1-8027-6E3AB3EFBF1D}" type="slidenum">
              <a:rPr lang="en-US" smtClean="0"/>
              <a:t>‹#›</a:t>
            </a:fld>
            <a:endParaRPr lang="en-US"/>
          </a:p>
        </p:txBody>
      </p:sp>
    </p:spTree>
    <p:extLst>
      <p:ext uri="{BB962C8B-B14F-4D97-AF65-F5344CB8AC3E}">
        <p14:creationId xmlns:p14="http://schemas.microsoft.com/office/powerpoint/2010/main" val="1421845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526789-C16F-4E19-89CF-DE7E25D590E4}" type="datetimeFigureOut">
              <a:rPr lang="en-US" smtClean="0"/>
              <a:t>6/26/2017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3272F-9B71-41C1-8027-6E3AB3EFBF1D}" type="slidenum">
              <a:rPr lang="en-US" smtClean="0"/>
              <a:t>‹#›</a:t>
            </a:fld>
            <a:endParaRPr lang="en-US"/>
          </a:p>
        </p:txBody>
      </p:sp>
    </p:spTree>
    <p:extLst>
      <p:ext uri="{BB962C8B-B14F-4D97-AF65-F5344CB8AC3E}">
        <p14:creationId xmlns:p14="http://schemas.microsoft.com/office/powerpoint/2010/main" val="1347020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4526789-C16F-4E19-89CF-DE7E25D590E4}" type="datetimeFigureOut">
              <a:rPr lang="en-US" smtClean="0"/>
              <a:t>6/26/2017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3272F-9B71-41C1-8027-6E3AB3EFBF1D}" type="slidenum">
              <a:rPr lang="en-US" smtClean="0"/>
              <a:t>‹#›</a:t>
            </a:fld>
            <a:endParaRPr lang="en-US"/>
          </a:p>
        </p:txBody>
      </p:sp>
    </p:spTree>
    <p:extLst>
      <p:ext uri="{BB962C8B-B14F-4D97-AF65-F5344CB8AC3E}">
        <p14:creationId xmlns:p14="http://schemas.microsoft.com/office/powerpoint/2010/main" val="3233169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4526789-C16F-4E19-89CF-DE7E25D590E4}" type="datetimeFigureOut">
              <a:rPr lang="en-US" smtClean="0"/>
              <a:t>6/26/2017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93272F-9B71-41C1-8027-6E3AB3EFBF1D}" type="slidenum">
              <a:rPr lang="en-US" smtClean="0"/>
              <a:t>‹#›</a:t>
            </a:fld>
            <a:endParaRPr lang="en-US"/>
          </a:p>
        </p:txBody>
      </p:sp>
    </p:spTree>
    <p:extLst>
      <p:ext uri="{BB962C8B-B14F-4D97-AF65-F5344CB8AC3E}">
        <p14:creationId xmlns:p14="http://schemas.microsoft.com/office/powerpoint/2010/main" val="3920180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4526789-C16F-4E19-89CF-DE7E25D590E4}" type="datetimeFigureOut">
              <a:rPr lang="en-US" smtClean="0"/>
              <a:t>6/26/2017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93272F-9B71-41C1-8027-6E3AB3EFBF1D}" type="slidenum">
              <a:rPr lang="en-US" smtClean="0"/>
              <a:t>‹#›</a:t>
            </a:fld>
            <a:endParaRPr lang="en-US"/>
          </a:p>
        </p:txBody>
      </p:sp>
    </p:spTree>
    <p:extLst>
      <p:ext uri="{BB962C8B-B14F-4D97-AF65-F5344CB8AC3E}">
        <p14:creationId xmlns:p14="http://schemas.microsoft.com/office/powerpoint/2010/main" val="1740999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4526789-C16F-4E19-89CF-DE7E25D590E4}" type="datetimeFigureOut">
              <a:rPr lang="en-US" smtClean="0"/>
              <a:t>6/26/2017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93272F-9B71-41C1-8027-6E3AB3EFBF1D}" type="slidenum">
              <a:rPr lang="en-US" smtClean="0"/>
              <a:t>‹#›</a:t>
            </a:fld>
            <a:endParaRPr lang="en-US"/>
          </a:p>
        </p:txBody>
      </p:sp>
    </p:spTree>
    <p:extLst>
      <p:ext uri="{BB962C8B-B14F-4D97-AF65-F5344CB8AC3E}">
        <p14:creationId xmlns:p14="http://schemas.microsoft.com/office/powerpoint/2010/main" val="1053826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526789-C16F-4E19-89CF-DE7E25D590E4}" type="datetimeFigureOut">
              <a:rPr lang="en-US" smtClean="0"/>
              <a:t>6/26/2017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93272F-9B71-41C1-8027-6E3AB3EFBF1D}" type="slidenum">
              <a:rPr lang="en-US" smtClean="0"/>
              <a:t>‹#›</a:t>
            </a:fld>
            <a:endParaRPr lang="en-US"/>
          </a:p>
        </p:txBody>
      </p:sp>
    </p:spTree>
    <p:extLst>
      <p:ext uri="{BB962C8B-B14F-4D97-AF65-F5344CB8AC3E}">
        <p14:creationId xmlns:p14="http://schemas.microsoft.com/office/powerpoint/2010/main" val="3069051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4526789-C16F-4E19-89CF-DE7E25D590E4}" type="datetimeFigureOut">
              <a:rPr lang="en-US" smtClean="0"/>
              <a:t>6/26/2017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93272F-9B71-41C1-8027-6E3AB3EFBF1D}" type="slidenum">
              <a:rPr lang="en-US" smtClean="0"/>
              <a:t>‹#›</a:t>
            </a:fld>
            <a:endParaRPr lang="en-US"/>
          </a:p>
        </p:txBody>
      </p:sp>
    </p:spTree>
    <p:extLst>
      <p:ext uri="{BB962C8B-B14F-4D97-AF65-F5344CB8AC3E}">
        <p14:creationId xmlns:p14="http://schemas.microsoft.com/office/powerpoint/2010/main" val="983530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4526789-C16F-4E19-89CF-DE7E25D590E4}" type="datetimeFigureOut">
              <a:rPr lang="en-US" smtClean="0"/>
              <a:t>6/26/2017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93272F-9B71-41C1-8027-6E3AB3EFBF1D}" type="slidenum">
              <a:rPr lang="en-US" smtClean="0"/>
              <a:t>‹#›</a:t>
            </a:fld>
            <a:endParaRPr lang="en-US"/>
          </a:p>
        </p:txBody>
      </p:sp>
    </p:spTree>
    <p:extLst>
      <p:ext uri="{BB962C8B-B14F-4D97-AF65-F5344CB8AC3E}">
        <p14:creationId xmlns:p14="http://schemas.microsoft.com/office/powerpoint/2010/main" val="1536730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526789-C16F-4E19-89CF-DE7E25D590E4}" type="datetimeFigureOut">
              <a:rPr lang="en-US" smtClean="0"/>
              <a:t>6/26/2017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93272F-9B71-41C1-8027-6E3AB3EFBF1D}" type="slidenum">
              <a:rPr lang="en-US" smtClean="0"/>
              <a:t>‹#›</a:t>
            </a:fld>
            <a:endParaRPr lang="en-US"/>
          </a:p>
        </p:txBody>
      </p:sp>
    </p:spTree>
    <p:extLst>
      <p:ext uri="{BB962C8B-B14F-4D97-AF65-F5344CB8AC3E}">
        <p14:creationId xmlns:p14="http://schemas.microsoft.com/office/powerpoint/2010/main" val="161820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7107" y="521877"/>
            <a:ext cx="8995662" cy="4881364"/>
          </a:xfrm>
        </p:spPr>
      </p:pic>
    </p:spTree>
    <p:extLst>
      <p:ext uri="{BB962C8B-B14F-4D97-AF65-F5344CB8AC3E}">
        <p14:creationId xmlns:p14="http://schemas.microsoft.com/office/powerpoint/2010/main" val="5754172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44857" y="2528597"/>
            <a:ext cx="10610872" cy="2862322"/>
          </a:xfrm>
          <a:prstGeom prst="rect">
            <a:avLst/>
          </a:prstGeom>
          <a:noFill/>
        </p:spPr>
        <p:txBody>
          <a:bodyPr wrap="square" rtlCol="0">
            <a:spAutoFit/>
          </a:bodyPr>
          <a:lstStyle/>
          <a:p>
            <a:pPr algn="ctr"/>
            <a:r>
              <a:rPr lang="en-US" sz="2000" dirty="0">
                <a:latin typeface="Times New Roman" panose="02020603050405020304" pitchFamily="18" charset="0"/>
                <a:cs typeface="Times New Roman" panose="02020603050405020304" pitchFamily="18" charset="0"/>
              </a:rPr>
              <a:t>Ed Lauer is currently the CFO for the Lucky Family of service companies that includes Lucky</a:t>
            </a:r>
          </a:p>
          <a:p>
            <a:pPr algn="ctr"/>
            <a:r>
              <a:rPr lang="en-US" sz="2000" dirty="0">
                <a:latin typeface="Times New Roman" panose="02020603050405020304" pitchFamily="18" charset="0"/>
                <a:cs typeface="Times New Roman" panose="02020603050405020304" pitchFamily="18" charset="0"/>
              </a:rPr>
              <a:t>Services, Inc., Lucky Rental Tool LLC, Lucky Health &amp; Safety LLC, and TRM LLC. Dwayne</a:t>
            </a:r>
          </a:p>
          <a:p>
            <a:pPr algn="ctr"/>
            <a:r>
              <a:rPr lang="en-US" sz="2000" dirty="0">
                <a:latin typeface="Times New Roman" panose="02020603050405020304" pitchFamily="18" charset="0"/>
                <a:cs typeface="Times New Roman" panose="02020603050405020304" pitchFamily="18" charset="0"/>
              </a:rPr>
              <a:t>Taylor started building the Lucky Family of Excellence in 1986 when he founded Lucky Well</a:t>
            </a:r>
          </a:p>
          <a:p>
            <a:pPr algn="ctr"/>
            <a:r>
              <a:rPr lang="en-US" sz="2000" dirty="0">
                <a:latin typeface="Times New Roman" panose="02020603050405020304" pitchFamily="18" charset="0"/>
                <a:cs typeface="Times New Roman" panose="02020603050405020304" pitchFamily="18" charset="0"/>
              </a:rPr>
              <a:t>Services here in Hobbs America with one pulling unit. Ed is originally from Nashville, TN and</a:t>
            </a:r>
          </a:p>
          <a:p>
            <a:pPr algn="ctr"/>
            <a:r>
              <a:rPr lang="en-US" sz="2000" dirty="0">
                <a:latin typeface="Times New Roman" panose="02020603050405020304" pitchFamily="18" charset="0"/>
                <a:cs typeface="Times New Roman" panose="02020603050405020304" pitchFamily="18" charset="0"/>
              </a:rPr>
              <a:t>graduated from Texas Tech University in 1999 with a bachelors degree in Restaurant, Hotel,</a:t>
            </a:r>
          </a:p>
          <a:p>
            <a:pPr algn="ctr"/>
            <a:r>
              <a:rPr lang="en-US" sz="2000" dirty="0">
                <a:latin typeface="Times New Roman" panose="02020603050405020304" pitchFamily="18" charset="0"/>
                <a:cs typeface="Times New Roman" panose="02020603050405020304" pitchFamily="18" charset="0"/>
              </a:rPr>
              <a:t>and Institutional Management. While at TTU, Ed met and was blessed to marry Heather B.</a:t>
            </a:r>
          </a:p>
          <a:p>
            <a:pPr algn="ctr"/>
            <a:r>
              <a:rPr lang="en-US" sz="2000" dirty="0">
                <a:latin typeface="Times New Roman" panose="02020603050405020304" pitchFamily="18" charset="0"/>
                <a:cs typeface="Times New Roman" panose="02020603050405020304" pitchFamily="18" charset="0"/>
              </a:rPr>
              <a:t>Taylor. After 12 years in the food and agriculture business, Dwayne convinced Ed and Heather</a:t>
            </a:r>
          </a:p>
          <a:p>
            <a:pPr algn="ctr"/>
            <a:r>
              <a:rPr lang="en-US" sz="2000" dirty="0">
                <a:latin typeface="Times New Roman" panose="02020603050405020304" pitchFamily="18" charset="0"/>
                <a:cs typeface="Times New Roman" panose="02020603050405020304" pitchFamily="18" charset="0"/>
              </a:rPr>
              <a:t>to join the family business in December of 2011. Ed and Heather have 3 children and reside in</a:t>
            </a:r>
          </a:p>
          <a:p>
            <a:pPr algn="ctr"/>
            <a:r>
              <a:rPr lang="en-US" sz="2000" dirty="0">
                <a:latin typeface="Times New Roman" panose="02020603050405020304" pitchFamily="18" charset="0"/>
                <a:cs typeface="Times New Roman" panose="02020603050405020304" pitchFamily="18" charset="0"/>
              </a:rPr>
              <a:t>Midland, TX.</a:t>
            </a:r>
            <a:endParaRPr lang="en-US" sz="2000" dirty="0">
              <a:latin typeface="Times New Roman" panose="02020603050405020304" pitchFamily="18" charset="0"/>
              <a:cs typeface="Times New Roman" panose="02020603050405020304" pitchFamily="18" charset="0"/>
            </a:endParaRPr>
          </a:p>
        </p:txBody>
      </p:sp>
      <p:sp>
        <p:nvSpPr>
          <p:cNvPr id="8" name="TextBox 7"/>
          <p:cNvSpPr txBox="1"/>
          <p:nvPr/>
        </p:nvSpPr>
        <p:spPr>
          <a:xfrm>
            <a:off x="2855166" y="849085"/>
            <a:ext cx="5990253" cy="830997"/>
          </a:xfrm>
          <a:prstGeom prst="rect">
            <a:avLst/>
          </a:prstGeom>
          <a:noFill/>
        </p:spPr>
        <p:txBody>
          <a:bodyPr wrap="square" rtlCol="0">
            <a:spAutoFit/>
          </a:bodyPr>
          <a:lstStyle/>
          <a:p>
            <a:pPr algn="ctr"/>
            <a:r>
              <a:rPr lang="en-US" sz="4800" dirty="0">
                <a:latin typeface="Times New Roman" panose="02020603050405020304" pitchFamily="18" charset="0"/>
                <a:cs typeface="Times New Roman" panose="02020603050405020304" pitchFamily="18" charset="0"/>
              </a:rPr>
              <a:t>Ed Lauer</a:t>
            </a:r>
          </a:p>
        </p:txBody>
      </p:sp>
      <p:pic>
        <p:nvPicPr>
          <p:cNvPr id="9"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35999" y="472675"/>
            <a:ext cx="2427133" cy="1317048"/>
          </a:xfrm>
          <a:prstGeom prst="rect">
            <a:avLst/>
          </a:prstGeom>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4857" y="658584"/>
            <a:ext cx="3003328" cy="1141083"/>
          </a:xfrm>
          <a:prstGeom prst="rect">
            <a:avLst/>
          </a:prstGeom>
        </p:spPr>
      </p:pic>
    </p:spTree>
    <p:extLst>
      <p:ext uri="{BB962C8B-B14F-4D97-AF65-F5344CB8AC3E}">
        <p14:creationId xmlns:p14="http://schemas.microsoft.com/office/powerpoint/2010/main" val="4272020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clrChange>
              <a:clrFrom>
                <a:srgbClr val="FFFEFC"/>
              </a:clrFrom>
              <a:clrTo>
                <a:srgbClr val="FFFEFC">
                  <a:alpha val="0"/>
                </a:srgbClr>
              </a:clrTo>
            </a:clrChange>
            <a:extLst>
              <a:ext uri="{28A0092B-C50C-407E-A947-70E740481C1C}">
                <a14:useLocalDpi xmlns:a14="http://schemas.microsoft.com/office/drawing/2010/main" val="0"/>
              </a:ext>
            </a:extLst>
          </a:blip>
          <a:stretch>
            <a:fillRect/>
          </a:stretch>
        </p:blipFill>
        <p:spPr>
          <a:xfrm>
            <a:off x="1332295" y="365125"/>
            <a:ext cx="3139699" cy="1792885"/>
          </a:xfrm>
          <a:prstGeom prst="rect">
            <a:avLst/>
          </a:prstGeom>
        </p:spPr>
      </p:pic>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Kristi Goodwin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185211"/>
            <a:ext cx="10515600" cy="4351338"/>
          </a:xfrm>
        </p:spPr>
        <p:txBody>
          <a:bodyPr>
            <a:normAutofit fontScale="85000" lnSpcReduction="20000"/>
          </a:bodyPr>
          <a:lstStyle/>
          <a:p>
            <a:pPr marL="0" indent="0" algn="ctr">
              <a:buNone/>
            </a:pPr>
            <a:r>
              <a:rPr lang="en-US" dirty="0">
                <a:latin typeface="Times New Roman" panose="02020603050405020304" pitchFamily="18" charset="0"/>
                <a:cs typeface="Times New Roman" panose="02020603050405020304" pitchFamily="18" charset="0"/>
              </a:rPr>
              <a:t>Kristi Goodwin was born and raised in Hobbs, NM and has been a resident of Lea County all of her life.  She became a registered nurse in 1999.  Kristi became CEO of </a:t>
            </a:r>
            <a:r>
              <a:rPr lang="en-US" dirty="0" err="1">
                <a:latin typeface="Times New Roman" panose="02020603050405020304" pitchFamily="18" charset="0"/>
                <a:cs typeface="Times New Roman" panose="02020603050405020304" pitchFamily="18" charset="0"/>
              </a:rPr>
              <a:t>Cavaloz</a:t>
            </a:r>
            <a:r>
              <a:rPr lang="en-US" dirty="0">
                <a:latin typeface="Times New Roman" panose="02020603050405020304" pitchFamily="18" charset="0"/>
                <a:cs typeface="Times New Roman" panose="02020603050405020304" pitchFamily="18" charset="0"/>
              </a:rPr>
              <a:t> Energy, Eunice Well Servicing, ABC Rental Tool and America Supply in 2010 and has been successful in her leadership of the companies.  Her people skills have become an obvious asset during the transition.  She also earned her Bachelor’s of Science in Nursing from Eastern New Mexico University that same year.  Kristi followed this accomplishment by obtaining her MBA in 2013.</a:t>
            </a:r>
          </a:p>
          <a:p>
            <a:pPr marL="0" indent="0" algn="ctr">
              <a:buNone/>
            </a:pPr>
            <a:r>
              <a:rPr lang="en-US" dirty="0">
                <a:latin typeface="Times New Roman" panose="02020603050405020304" pitchFamily="18" charset="0"/>
                <a:cs typeface="Times New Roman" panose="02020603050405020304" pitchFamily="18" charset="0"/>
              </a:rPr>
              <a:t> </a:t>
            </a:r>
          </a:p>
          <a:p>
            <a:pPr marL="0" indent="0" algn="ctr">
              <a:buNone/>
            </a:pPr>
            <a:r>
              <a:rPr lang="en-US" dirty="0" smtClean="0">
                <a:latin typeface="Times New Roman" panose="02020603050405020304" pitchFamily="18" charset="0"/>
                <a:cs typeface="Times New Roman" panose="02020603050405020304" pitchFamily="18" charset="0"/>
              </a:rPr>
              <a:t>Kristi </a:t>
            </a:r>
            <a:r>
              <a:rPr lang="en-US" dirty="0">
                <a:latin typeface="Times New Roman" panose="02020603050405020304" pitchFamily="18" charset="0"/>
                <a:cs typeface="Times New Roman" panose="02020603050405020304" pitchFamily="18" charset="0"/>
              </a:rPr>
              <a:t>has also participated in a number of philanthropic endeavors, including  </a:t>
            </a:r>
            <a:r>
              <a:rPr lang="en-US" dirty="0" err="1">
                <a:latin typeface="Times New Roman" panose="02020603050405020304" pitchFamily="18" charset="0"/>
                <a:cs typeface="Times New Roman" panose="02020603050405020304" pitchFamily="18" charset="0"/>
              </a:rPr>
              <a:t>MyPower</a:t>
            </a:r>
            <a:r>
              <a:rPr lang="en-US" dirty="0">
                <a:latin typeface="Times New Roman" panose="02020603050405020304" pitchFamily="18" charset="0"/>
                <a:cs typeface="Times New Roman" panose="02020603050405020304" pitchFamily="18" charset="0"/>
              </a:rPr>
              <a:t> (a mentoring program for empowering and educating girls), Hobbs Schools Eagle Trust Foundation and University of the Southwest Foundation Board of Directors as well as the Lea County Toy Tea (an annual Christmas toy drive for children in foster care). .  She is a current member of Rotary International as well as the Association of Energy Service Companies.   Kristi is known to help others in any way she can while maintaining a balance with work and her personal life.  </a:t>
            </a:r>
          </a:p>
          <a:p>
            <a:pPr algn="ctr"/>
            <a:endParaRPr lang="en-US" dirty="0">
              <a:latin typeface="Times New Roman" panose="02020603050405020304" pitchFamily="18" charset="0"/>
              <a:cs typeface="Times New Roman" panose="02020603050405020304" pitchFamily="18" charset="0"/>
            </a:endParaRPr>
          </a:p>
        </p:txBody>
      </p:sp>
      <p:pic>
        <p:nvPicPr>
          <p:cNvPr id="5"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35999" y="472675"/>
            <a:ext cx="2427133" cy="1317048"/>
          </a:xfrm>
          <a:prstGeom prst="rect">
            <a:avLst/>
          </a:prstGeom>
        </p:spPr>
      </p:pic>
    </p:spTree>
    <p:extLst>
      <p:ext uri="{BB962C8B-B14F-4D97-AF65-F5344CB8AC3E}">
        <p14:creationId xmlns:p14="http://schemas.microsoft.com/office/powerpoint/2010/main" val="25599985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Zachary D Parker</a:t>
            </a:r>
            <a:endParaRPr lang="en-U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838200" y="1807919"/>
            <a:ext cx="10613293" cy="4524315"/>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Co-Founder, General Partner and CEO/President of Blitz Energy Services LLC. and several other related entities. </a:t>
            </a:r>
            <a:r>
              <a:rPr lang="en-US" dirty="0" smtClean="0">
                <a:latin typeface="Times New Roman" panose="02020603050405020304" pitchFamily="18" charset="0"/>
                <a:cs typeface="Times New Roman" panose="02020603050405020304" pitchFamily="18" charset="0"/>
              </a:rPr>
              <a:t>Started Blitz </a:t>
            </a:r>
            <a:r>
              <a:rPr lang="en-US" dirty="0">
                <a:latin typeface="Times New Roman" panose="02020603050405020304" pitchFamily="18" charset="0"/>
                <a:cs typeface="Times New Roman" panose="02020603050405020304" pitchFamily="18" charset="0"/>
              </a:rPr>
              <a:t>Energy Services in Nov 2013 and grew the Gross Annual Revenue to $67,000,000 in our first year. Built a </a:t>
            </a:r>
            <a:r>
              <a:rPr lang="en-US" dirty="0" smtClean="0">
                <a:latin typeface="Times New Roman" panose="02020603050405020304" pitchFamily="18" charset="0"/>
                <a:cs typeface="Times New Roman" panose="02020603050405020304" pitchFamily="18" charset="0"/>
              </a:rPr>
              <a:t>business model </a:t>
            </a:r>
            <a:r>
              <a:rPr lang="en-US" dirty="0">
                <a:latin typeface="Times New Roman" panose="02020603050405020304" pitchFamily="18" charset="0"/>
                <a:cs typeface="Times New Roman" panose="02020603050405020304" pitchFamily="18" charset="0"/>
              </a:rPr>
              <a:t>able to Cash Flow our operations through this down market and leverage ourselves for a market rebound </a:t>
            </a:r>
            <a:r>
              <a:rPr lang="en-US" dirty="0" smtClean="0">
                <a:latin typeface="Times New Roman" panose="02020603050405020304" pitchFamily="18" charset="0"/>
                <a:cs typeface="Times New Roman" panose="02020603050405020304" pitchFamily="18" charset="0"/>
              </a:rPr>
              <a:t>with projected </a:t>
            </a:r>
            <a:r>
              <a:rPr lang="en-US" dirty="0">
                <a:latin typeface="Times New Roman" panose="02020603050405020304" pitchFamily="18" charset="0"/>
                <a:cs typeface="Times New Roman" panose="02020603050405020304" pitchFamily="18" charset="0"/>
              </a:rPr>
              <a:t>gross annual revenues near $200,000,000</a:t>
            </a:r>
            <a:r>
              <a:rPr lang="en-US" dirty="0" smtClean="0">
                <a:latin typeface="Times New Roman" panose="02020603050405020304" pitchFamily="18" charset="0"/>
                <a:cs typeface="Times New Roman" panose="02020603050405020304" pitchFamily="18" charset="0"/>
              </a:rPr>
              <a:t>.</a:t>
            </a:r>
          </a:p>
          <a:p>
            <a:pPr algn="ctr"/>
            <a:endParaRPr lang="en-US"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Owned and Operated Zach Parker Ranches in Byers TX. Primarily a Cow Calf operation in North Texas that managed </a:t>
            </a:r>
            <a:r>
              <a:rPr lang="en-US" dirty="0" smtClean="0">
                <a:latin typeface="Times New Roman" panose="02020603050405020304" pitchFamily="18" charset="0"/>
                <a:cs typeface="Times New Roman" panose="02020603050405020304" pitchFamily="18" charset="0"/>
              </a:rPr>
              <a:t>a 1500 </a:t>
            </a:r>
            <a:r>
              <a:rPr lang="en-US" dirty="0">
                <a:latin typeface="Times New Roman" panose="02020603050405020304" pitchFamily="18" charset="0"/>
                <a:cs typeface="Times New Roman" panose="02020603050405020304" pitchFamily="18" charset="0"/>
              </a:rPr>
              <a:t>– 2200 </a:t>
            </a:r>
            <a:r>
              <a:rPr lang="en-US" dirty="0" err="1">
                <a:latin typeface="Times New Roman" panose="02020603050405020304" pitchFamily="18" charset="0"/>
                <a:cs typeface="Times New Roman" panose="02020603050405020304" pitchFamily="18" charset="0"/>
              </a:rPr>
              <a:t>Hd</a:t>
            </a:r>
            <a:r>
              <a:rPr lang="en-US" dirty="0">
                <a:latin typeface="Times New Roman" panose="02020603050405020304" pitchFamily="18" charset="0"/>
                <a:cs typeface="Times New Roman" panose="02020603050405020304" pitchFamily="18" charset="0"/>
              </a:rPr>
              <a:t> herd from Northeast Oklahoma to West Texas on roughly 70,000 acres. Farmed 3000 acres of </a:t>
            </a:r>
            <a:r>
              <a:rPr lang="en-US" dirty="0" smtClean="0">
                <a:latin typeface="Times New Roman" panose="02020603050405020304" pitchFamily="18" charset="0"/>
                <a:cs typeface="Times New Roman" panose="02020603050405020304" pitchFamily="18" charset="0"/>
              </a:rPr>
              <a:t>winter wheat </a:t>
            </a:r>
            <a:r>
              <a:rPr lang="en-US" dirty="0">
                <a:latin typeface="Times New Roman" panose="02020603050405020304" pitchFamily="18" charset="0"/>
                <a:cs typeface="Times New Roman" panose="02020603050405020304" pitchFamily="18" charset="0"/>
              </a:rPr>
              <a:t>to graze over 7000 </a:t>
            </a:r>
            <a:r>
              <a:rPr lang="en-US" dirty="0" err="1">
                <a:latin typeface="Times New Roman" panose="02020603050405020304" pitchFamily="18" charset="0"/>
                <a:cs typeface="Times New Roman" panose="02020603050405020304" pitchFamily="18" charset="0"/>
              </a:rPr>
              <a:t>Hd</a:t>
            </a:r>
            <a:r>
              <a:rPr lang="en-US" dirty="0">
                <a:latin typeface="Times New Roman" panose="02020603050405020304" pitchFamily="18" charset="0"/>
                <a:cs typeface="Times New Roman" panose="02020603050405020304" pitchFamily="18" charset="0"/>
              </a:rPr>
              <a:t> of stockers throughout the winter months. Annual revenues grossed from $375k - $</a:t>
            </a:r>
            <a:r>
              <a:rPr lang="en-US" dirty="0" smtClean="0">
                <a:latin typeface="Times New Roman" panose="02020603050405020304" pitchFamily="18" charset="0"/>
                <a:cs typeface="Times New Roman" panose="02020603050405020304" pitchFamily="18" charset="0"/>
              </a:rPr>
              <a:t>500k. Managed </a:t>
            </a:r>
            <a:r>
              <a:rPr lang="en-US" dirty="0">
                <a:latin typeface="Times New Roman" panose="02020603050405020304" pitchFamily="18" charset="0"/>
                <a:cs typeface="Times New Roman" panose="02020603050405020304" pitchFamily="18" charset="0"/>
              </a:rPr>
              <a:t>$1 Million RLOC to fund daily operations and bought and sold over $200 million worth of livestock over </a:t>
            </a:r>
            <a:r>
              <a:rPr lang="en-US" dirty="0" smtClean="0">
                <a:latin typeface="Times New Roman" panose="02020603050405020304" pitchFamily="18" charset="0"/>
                <a:cs typeface="Times New Roman" panose="02020603050405020304" pitchFamily="18" charset="0"/>
              </a:rPr>
              <a:t>the last </a:t>
            </a:r>
            <a:r>
              <a:rPr lang="en-US" dirty="0">
                <a:latin typeface="Times New Roman" panose="02020603050405020304" pitchFamily="18" charset="0"/>
                <a:cs typeface="Times New Roman" panose="02020603050405020304" pitchFamily="18" charset="0"/>
              </a:rPr>
              <a:t>13 yrs</a:t>
            </a:r>
            <a:r>
              <a:rPr lang="en-US" dirty="0" smtClean="0">
                <a:latin typeface="Times New Roman" panose="02020603050405020304" pitchFamily="18" charset="0"/>
                <a:cs typeface="Times New Roman" panose="02020603050405020304" pitchFamily="18" charset="0"/>
              </a:rPr>
              <a:t>.</a:t>
            </a:r>
          </a:p>
          <a:p>
            <a:pPr algn="ctr"/>
            <a:endParaRPr lang="en-US" dirty="0" smtClean="0">
              <a:latin typeface="Times New Roman" panose="02020603050405020304" pitchFamily="18" charset="0"/>
              <a:cs typeface="Times New Roman" panose="02020603050405020304" pitchFamily="18" charset="0"/>
            </a:endParaRPr>
          </a:p>
          <a:p>
            <a:pPr algn="ctr"/>
            <a:r>
              <a:rPr lang="en-US" dirty="0" smtClean="0">
                <a:latin typeface="Times New Roman" panose="02020603050405020304" pitchFamily="18" charset="0"/>
                <a:cs typeface="Times New Roman" panose="02020603050405020304" pitchFamily="18" charset="0"/>
              </a:rPr>
              <a:t>Sat </a:t>
            </a:r>
            <a:r>
              <a:rPr lang="en-US" dirty="0">
                <a:latin typeface="Times New Roman" panose="02020603050405020304" pitchFamily="18" charset="0"/>
                <a:cs typeface="Times New Roman" panose="02020603050405020304" pitchFamily="18" charset="0"/>
              </a:rPr>
              <a:t>on </a:t>
            </a:r>
            <a:r>
              <a:rPr lang="en-US" dirty="0" err="1">
                <a:latin typeface="Times New Roman" panose="02020603050405020304" pitchFamily="18" charset="0"/>
                <a:cs typeface="Times New Roman" panose="02020603050405020304" pitchFamily="18" charset="0"/>
              </a:rPr>
              <a:t>IsNetworld</a:t>
            </a:r>
            <a:r>
              <a:rPr lang="en-US" dirty="0">
                <a:latin typeface="Times New Roman" panose="02020603050405020304" pitchFamily="18" charset="0"/>
                <a:cs typeface="Times New Roman" panose="02020603050405020304" pitchFamily="18" charset="0"/>
              </a:rPr>
              <a:t> panel that developed a Safety Program within the Oil and Gas Industry that insures all </a:t>
            </a:r>
            <a:r>
              <a:rPr lang="en-US" dirty="0" smtClean="0">
                <a:latin typeface="Times New Roman" panose="02020603050405020304" pitchFamily="18" charset="0"/>
                <a:cs typeface="Times New Roman" panose="02020603050405020304" pitchFamily="18" charset="0"/>
              </a:rPr>
              <a:t>employees return </a:t>
            </a:r>
            <a:r>
              <a:rPr lang="en-US" dirty="0">
                <a:latin typeface="Times New Roman" panose="02020603050405020304" pitchFamily="18" charset="0"/>
                <a:cs typeface="Times New Roman" panose="02020603050405020304" pitchFamily="18" charset="0"/>
              </a:rPr>
              <a:t>home to their families after work.</a:t>
            </a:r>
          </a:p>
          <a:p>
            <a:pPr algn="ctr"/>
            <a:r>
              <a:rPr lang="en-US" dirty="0" smtClean="0">
                <a:latin typeface="Times New Roman" panose="02020603050405020304" pitchFamily="18" charset="0"/>
                <a:cs typeface="Times New Roman" panose="02020603050405020304" pitchFamily="18" charset="0"/>
              </a:rPr>
              <a:t>Own </a:t>
            </a:r>
            <a:r>
              <a:rPr lang="en-US" dirty="0">
                <a:latin typeface="Times New Roman" panose="02020603050405020304" pitchFamily="18" charset="0"/>
                <a:cs typeface="Times New Roman" panose="02020603050405020304" pitchFamily="18" charset="0"/>
              </a:rPr>
              <a:t>and Manage “The River Bluff Lodge”, a year round corporate hunting and fishing retreat in Byers TX on my </a:t>
            </a:r>
            <a:r>
              <a:rPr lang="en-US" dirty="0" smtClean="0">
                <a:latin typeface="Times New Roman" panose="02020603050405020304" pitchFamily="18" charset="0"/>
                <a:cs typeface="Times New Roman" panose="02020603050405020304" pitchFamily="18" charset="0"/>
              </a:rPr>
              <a:t>family’s ranch </a:t>
            </a:r>
            <a:r>
              <a:rPr lang="en-US" dirty="0">
                <a:latin typeface="Times New Roman" panose="02020603050405020304" pitchFamily="18" charset="0"/>
                <a:cs typeface="Times New Roman" panose="02020603050405020304" pitchFamily="18" charset="0"/>
              </a:rPr>
              <a:t>and lease properties topping out at over 12,000 acres of impeccable hunting land.</a:t>
            </a:r>
          </a:p>
          <a:p>
            <a:pPr algn="ctr"/>
            <a:r>
              <a:rPr lang="en-US" dirty="0" smtClean="0">
                <a:latin typeface="Times New Roman" panose="02020603050405020304" pitchFamily="18" charset="0"/>
                <a:cs typeface="Times New Roman" panose="02020603050405020304" pitchFamily="18" charset="0"/>
              </a:rPr>
              <a:t>Offensive </a:t>
            </a:r>
            <a:r>
              <a:rPr lang="en-US" dirty="0">
                <a:latin typeface="Times New Roman" panose="02020603050405020304" pitchFamily="18" charset="0"/>
                <a:cs typeface="Times New Roman" panose="02020603050405020304" pitchFamily="18" charset="0"/>
              </a:rPr>
              <a:t>Full Back for Texas Tech University 1998-2001</a:t>
            </a:r>
            <a:endParaRPr lang="en-US" dirty="0">
              <a:latin typeface="Times New Roman" panose="02020603050405020304" pitchFamily="18" charset="0"/>
              <a:cs typeface="Times New Roman" panose="02020603050405020304" pitchFamily="18" charset="0"/>
            </a:endParaRPr>
          </a:p>
        </p:txBody>
      </p:sp>
      <p:pic>
        <p:nvPicPr>
          <p:cNvPr id="5"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24360" y="369382"/>
            <a:ext cx="2427133" cy="1317048"/>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499268"/>
            <a:ext cx="2753649" cy="1057275"/>
          </a:xfrm>
          <a:prstGeom prst="rect">
            <a:avLst/>
          </a:prstGeom>
        </p:spPr>
      </p:pic>
    </p:spTree>
    <p:extLst>
      <p:ext uri="{BB962C8B-B14F-4D97-AF65-F5344CB8AC3E}">
        <p14:creationId xmlns:p14="http://schemas.microsoft.com/office/powerpoint/2010/main" val="32262369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3223FB-A25B-4605-A2EF-6BD350E32DEC}"/>
              </a:ext>
            </a:extLst>
          </p:cNvPr>
          <p:cNvSpPr>
            <a:spLocks noGrp="1"/>
          </p:cNvSpPr>
          <p:nvPr>
            <p:ph type="ctrTitle"/>
          </p:nvPr>
        </p:nvSpPr>
        <p:spPr>
          <a:xfrm>
            <a:off x="1524000" y="459891"/>
            <a:ext cx="9144000" cy="819559"/>
          </a:xfrm>
        </p:spPr>
        <p:txBody>
          <a:bodyPr>
            <a:normAutofit fontScale="90000"/>
          </a:bodyPr>
          <a:lstStyle/>
          <a:p>
            <a:r>
              <a:rPr lang="en-US" sz="2800" dirty="0">
                <a:latin typeface="Times New Roman" panose="02020603050405020304" pitchFamily="18" charset="0"/>
                <a:cs typeface="Times New Roman" panose="02020603050405020304" pitchFamily="18" charset="0"/>
              </a:rPr>
              <a:t>New Mexico Opportunities &amp; Challenges for Oilfield Service Companies</a:t>
            </a:r>
          </a:p>
        </p:txBody>
      </p:sp>
      <p:sp>
        <p:nvSpPr>
          <p:cNvPr id="3" name="Subtitle 2">
            <a:extLst>
              <a:ext uri="{FF2B5EF4-FFF2-40B4-BE49-F238E27FC236}">
                <a16:creationId xmlns:a16="http://schemas.microsoft.com/office/drawing/2014/main" xmlns="" id="{D0FD5831-656D-46DC-B48A-1C11295EEA21}"/>
              </a:ext>
            </a:extLst>
          </p:cNvPr>
          <p:cNvSpPr>
            <a:spLocks noGrp="1"/>
          </p:cNvSpPr>
          <p:nvPr>
            <p:ph type="subTitle" idx="1"/>
          </p:nvPr>
        </p:nvSpPr>
        <p:spPr>
          <a:xfrm>
            <a:off x="1524000" y="1653538"/>
            <a:ext cx="9144000" cy="4628562"/>
          </a:xfrm>
        </p:spPr>
        <p:txBody>
          <a:bodyPr>
            <a:normAutofit lnSpcReduction="10000"/>
          </a:bodyPr>
          <a:lstStyle/>
          <a:p>
            <a:r>
              <a:rPr lang="en-US" dirty="0">
                <a:latin typeface="Times New Roman" panose="02020603050405020304" pitchFamily="18" charset="0"/>
                <a:cs typeface="Times New Roman" panose="02020603050405020304" pitchFamily="18" charset="0"/>
              </a:rPr>
              <a:t>Industry Trends</a:t>
            </a:r>
          </a:p>
          <a:p>
            <a:pPr marL="342904" indent="-342904"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Demand for oilfield services is primarily driven by the level of drilling, completion and production activity by E&amp;P companies.</a:t>
            </a:r>
          </a:p>
          <a:p>
            <a:pPr marL="342904" indent="-342904"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Crude oil prices have increased from their lows of $26.21 per barrel ("</a:t>
            </a:r>
            <a:r>
              <a:rPr lang="en-US" dirty="0" err="1">
                <a:latin typeface="Times New Roman" panose="02020603050405020304" pitchFamily="18" charset="0"/>
                <a:cs typeface="Times New Roman" panose="02020603050405020304" pitchFamily="18" charset="0"/>
              </a:rPr>
              <a:t>Bbl</a:t>
            </a:r>
            <a:r>
              <a:rPr lang="en-US" dirty="0">
                <a:latin typeface="Times New Roman" panose="02020603050405020304" pitchFamily="18" charset="0"/>
                <a:cs typeface="Times New Roman" panose="02020603050405020304" pitchFamily="18" charset="0"/>
              </a:rPr>
              <a:t>") in early 2016 to $48.32 per </a:t>
            </a:r>
            <a:r>
              <a:rPr lang="en-US" dirty="0" err="1">
                <a:latin typeface="Times New Roman" panose="02020603050405020304" pitchFamily="18" charset="0"/>
                <a:cs typeface="Times New Roman" panose="02020603050405020304" pitchFamily="18" charset="0"/>
              </a:rPr>
              <a:t>Bbl</a:t>
            </a:r>
            <a:r>
              <a:rPr lang="en-US" dirty="0">
                <a:latin typeface="Times New Roman" panose="02020603050405020304" pitchFamily="18" charset="0"/>
                <a:cs typeface="Times New Roman" panose="02020603050405020304" pitchFamily="18" charset="0"/>
              </a:rPr>
              <a:t> at the end of May 2017 </a:t>
            </a:r>
          </a:p>
          <a:p>
            <a:pPr marL="342904" indent="-342904"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Drilling and completion activity by E&amp;P companies has increased along with increased commodity prices. </a:t>
            </a:r>
          </a:p>
          <a:p>
            <a:pPr marL="342904" indent="-342904"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Increasing complexity of well completion operations, including longer laterals and a greater number of </a:t>
            </a:r>
            <a:r>
              <a:rPr lang="en-US" dirty="0" err="1">
                <a:latin typeface="Times New Roman" panose="02020603050405020304" pitchFamily="18" charset="0"/>
                <a:cs typeface="Times New Roman" panose="02020603050405020304" pitchFamily="18" charset="0"/>
              </a:rPr>
              <a:t>frac</a:t>
            </a:r>
            <a:r>
              <a:rPr lang="en-US" dirty="0">
                <a:latin typeface="Times New Roman" panose="02020603050405020304" pitchFamily="18" charset="0"/>
                <a:cs typeface="Times New Roman" panose="02020603050405020304" pitchFamily="18" charset="0"/>
              </a:rPr>
              <a:t> stages per well;</a:t>
            </a:r>
          </a:p>
          <a:p>
            <a:pPr marL="342904" indent="-342904"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Increasing percentage of rigs that are drilling horizontal wells</a:t>
            </a:r>
          </a:p>
          <a:p>
            <a:pPr marL="342904" indent="-342904"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Increasing percentage of total production attributable to older horizontal wells</a:t>
            </a:r>
          </a:p>
          <a:p>
            <a:pPr marL="342904" indent="-342904" algn="l">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4" indent="-342904" algn="l">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4" indent="-342904" algn="l">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4" indent="-342904" algn="l">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p:txBody>
      </p:sp>
      <p:pic>
        <p:nvPicPr>
          <p:cNvPr id="4"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54433" y="5279137"/>
            <a:ext cx="2427133" cy="1317048"/>
          </a:xfrm>
          <a:prstGeom prst="rect">
            <a:avLst/>
          </a:prstGeom>
        </p:spPr>
      </p:pic>
    </p:spTree>
    <p:extLst>
      <p:ext uri="{BB962C8B-B14F-4D97-AF65-F5344CB8AC3E}">
        <p14:creationId xmlns:p14="http://schemas.microsoft.com/office/powerpoint/2010/main" val="1545249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3223FB-A25B-4605-A2EF-6BD350E32DEC}"/>
              </a:ext>
            </a:extLst>
          </p:cNvPr>
          <p:cNvSpPr>
            <a:spLocks noGrp="1"/>
          </p:cNvSpPr>
          <p:nvPr>
            <p:ph type="ctrTitle"/>
          </p:nvPr>
        </p:nvSpPr>
        <p:spPr>
          <a:xfrm>
            <a:off x="1524000" y="375915"/>
            <a:ext cx="9144000" cy="819559"/>
          </a:xfrm>
        </p:spPr>
        <p:txBody>
          <a:bodyPr>
            <a:normAutofit fontScale="90000"/>
          </a:bodyPr>
          <a:lstStyle/>
          <a:p>
            <a:r>
              <a:rPr lang="en-US" sz="2800" dirty="0">
                <a:latin typeface="Times New Roman" panose="02020603050405020304" pitchFamily="18" charset="0"/>
                <a:cs typeface="Times New Roman" panose="02020603050405020304" pitchFamily="18" charset="0"/>
              </a:rPr>
              <a:t>New Mexico Opportunities &amp; Challenges for Oilfield Service Companies</a:t>
            </a:r>
          </a:p>
        </p:txBody>
      </p:sp>
      <p:sp>
        <p:nvSpPr>
          <p:cNvPr id="3" name="Subtitle 2">
            <a:extLst>
              <a:ext uri="{FF2B5EF4-FFF2-40B4-BE49-F238E27FC236}">
                <a16:creationId xmlns:a16="http://schemas.microsoft.com/office/drawing/2014/main" xmlns="" id="{D0FD5831-656D-46DC-B48A-1C11295EEA21}"/>
              </a:ext>
            </a:extLst>
          </p:cNvPr>
          <p:cNvSpPr>
            <a:spLocks noGrp="1"/>
          </p:cNvSpPr>
          <p:nvPr>
            <p:ph type="subTitle" idx="1"/>
          </p:nvPr>
        </p:nvSpPr>
        <p:spPr>
          <a:xfrm>
            <a:off x="1524000" y="1504248"/>
            <a:ext cx="9144000" cy="4628562"/>
          </a:xfrm>
        </p:spPr>
        <p:txBody>
          <a:bodyPr>
            <a:normAutofit lnSpcReduction="10000"/>
          </a:bodyPr>
          <a:lstStyle/>
          <a:p>
            <a:r>
              <a:rPr lang="en-US" dirty="0">
                <a:latin typeface="Times New Roman" panose="02020603050405020304" pitchFamily="18" charset="0"/>
                <a:cs typeface="Times New Roman" panose="02020603050405020304" pitchFamily="18" charset="0"/>
              </a:rPr>
              <a:t>Industry Trends</a:t>
            </a:r>
          </a:p>
          <a:p>
            <a:pPr marL="342904" indent="-342904"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Shift towards liquids-rich development that is reliant on artificial lift technologies and associated well maintenance and workover operations; </a:t>
            </a:r>
          </a:p>
          <a:p>
            <a:pPr marL="342904" indent="-342904"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Sizable inventory of DUC wells requiring completion</a:t>
            </a:r>
          </a:p>
          <a:p>
            <a:pPr marL="342904" indent="-342904"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Increasing customer focus on well-capitalized, safe and efficient service providers that can meet or exceed their health, safety and environmental requirements</a:t>
            </a:r>
          </a:p>
          <a:p>
            <a:pPr marL="342904" indent="-342904"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According to data from the Energy Information Administration and </a:t>
            </a:r>
            <a:r>
              <a:rPr lang="en-US" dirty="0" err="1">
                <a:latin typeface="Times New Roman" panose="02020603050405020304" pitchFamily="18" charset="0"/>
                <a:cs typeface="Times New Roman" panose="02020603050405020304" pitchFamily="18" charset="0"/>
              </a:rPr>
              <a:t>Drillinginfo</a:t>
            </a:r>
            <a:r>
              <a:rPr lang="en-US" dirty="0">
                <a:latin typeface="Times New Roman" panose="02020603050405020304" pitchFamily="18" charset="0"/>
                <a:cs typeface="Times New Roman" panose="02020603050405020304" pitchFamily="18" charset="0"/>
              </a:rPr>
              <a:t>, the contribution of horizontal wells to total onshore U.S. crude oil production has increased rapidly over the last five years, representing approximately 66% of such production from the lower 48 states in 2016 as compared to approximately 39% in 2012</a:t>
            </a:r>
          </a:p>
          <a:p>
            <a:pPr marL="342904" indent="-342904" algn="l">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4" indent="-342904" algn="l">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4" indent="-342904" algn="l">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p:txBody>
      </p:sp>
      <p:pic>
        <p:nvPicPr>
          <p:cNvPr id="4"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19137" y="5271321"/>
            <a:ext cx="2427133" cy="1317048"/>
          </a:xfrm>
          <a:prstGeom prst="rect">
            <a:avLst/>
          </a:prstGeom>
        </p:spPr>
      </p:pic>
    </p:spTree>
    <p:extLst>
      <p:ext uri="{BB962C8B-B14F-4D97-AF65-F5344CB8AC3E}">
        <p14:creationId xmlns:p14="http://schemas.microsoft.com/office/powerpoint/2010/main" val="1434908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3223FB-A25B-4605-A2EF-6BD350E32DEC}"/>
              </a:ext>
            </a:extLst>
          </p:cNvPr>
          <p:cNvSpPr>
            <a:spLocks noGrp="1"/>
          </p:cNvSpPr>
          <p:nvPr>
            <p:ph type="ctrTitle"/>
          </p:nvPr>
        </p:nvSpPr>
        <p:spPr>
          <a:xfrm>
            <a:off x="1524000" y="497213"/>
            <a:ext cx="9144000" cy="819559"/>
          </a:xfrm>
        </p:spPr>
        <p:txBody>
          <a:bodyPr>
            <a:normAutofit fontScale="90000"/>
          </a:bodyPr>
          <a:lstStyle/>
          <a:p>
            <a:r>
              <a:rPr lang="en-US" sz="2800" dirty="0">
                <a:latin typeface="Times New Roman" panose="02020603050405020304" pitchFamily="18" charset="0"/>
                <a:cs typeface="Times New Roman" panose="02020603050405020304" pitchFamily="18" charset="0"/>
              </a:rPr>
              <a:t>New Mexico Opportunities &amp; Challenges for Oilfield Service Companies</a:t>
            </a:r>
          </a:p>
        </p:txBody>
      </p:sp>
      <p:sp>
        <p:nvSpPr>
          <p:cNvPr id="3" name="Subtitle 2">
            <a:extLst>
              <a:ext uri="{FF2B5EF4-FFF2-40B4-BE49-F238E27FC236}">
                <a16:creationId xmlns:a16="http://schemas.microsoft.com/office/drawing/2014/main" xmlns="" id="{D0FD5831-656D-46DC-B48A-1C11295EEA21}"/>
              </a:ext>
            </a:extLst>
          </p:cNvPr>
          <p:cNvSpPr>
            <a:spLocks noGrp="1"/>
          </p:cNvSpPr>
          <p:nvPr>
            <p:ph type="subTitle" idx="1"/>
          </p:nvPr>
        </p:nvSpPr>
        <p:spPr>
          <a:xfrm>
            <a:off x="1524000" y="1709521"/>
            <a:ext cx="9144000" cy="4628562"/>
          </a:xfrm>
        </p:spPr>
        <p:txBody>
          <a:bodyPr>
            <a:normAutofit fontScale="92500" lnSpcReduction="20000"/>
          </a:bodyPr>
          <a:lstStyle/>
          <a:p>
            <a:r>
              <a:rPr lang="en-US" dirty="0">
                <a:latin typeface="Times New Roman" panose="02020603050405020304" pitchFamily="18" charset="0"/>
                <a:cs typeface="Times New Roman" panose="02020603050405020304" pitchFamily="18" charset="0"/>
              </a:rPr>
              <a:t>Industry Trends</a:t>
            </a:r>
          </a:p>
          <a:p>
            <a:pPr marL="342904" indent="-342904"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A total of approximately 90,000 horizontal wells are expected to be drilled in the United States from 2017 to 2021. Going forward, unconventional horizontal wells are expected to drive the demand for high-spec well service rigs both for completion of new wells and for maintenance and workover operations to sustain production on the increasing population of existing wells. </a:t>
            </a:r>
          </a:p>
          <a:p>
            <a:pPr marL="342904" indent="-342904" algn="l">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According to </a:t>
            </a:r>
            <a:r>
              <a:rPr lang="en-US" dirty="0" err="1">
                <a:latin typeface="Times New Roman" panose="02020603050405020304" pitchFamily="18" charset="0"/>
                <a:cs typeface="Times New Roman" panose="02020603050405020304" pitchFamily="18" charset="0"/>
              </a:rPr>
              <a:t>Coras</a:t>
            </a:r>
            <a:r>
              <a:rPr lang="en-US" dirty="0">
                <a:latin typeface="Times New Roman" panose="02020603050405020304" pitchFamily="18" charset="0"/>
                <a:cs typeface="Times New Roman" panose="02020603050405020304" pitchFamily="18" charset="0"/>
              </a:rPr>
              <a:t>, the vast majority of well service rigs in the United States are poorly suited for unconventional, long-lateral horizontal well applications. </a:t>
            </a:r>
            <a:r>
              <a:rPr lang="en-US" dirty="0" err="1">
                <a:latin typeface="Times New Roman" panose="02020603050405020304" pitchFamily="18" charset="0"/>
                <a:cs typeface="Times New Roman" panose="02020603050405020304" pitchFamily="18" charset="0"/>
              </a:rPr>
              <a:t>Coras</a:t>
            </a:r>
            <a:r>
              <a:rPr lang="en-US" dirty="0">
                <a:latin typeface="Times New Roman" panose="02020603050405020304" pitchFamily="18" charset="0"/>
                <a:cs typeface="Times New Roman" panose="02020603050405020304" pitchFamily="18" charset="0"/>
              </a:rPr>
              <a:t> classifies well service rigs with capacities of 450 HP or more and mast heights of 102 feet or higher as high-spec well service rigs that are ideally suited to service unconventional horizontal wells. According to </a:t>
            </a:r>
            <a:r>
              <a:rPr lang="en-US" dirty="0" err="1">
                <a:latin typeface="Times New Roman" panose="02020603050405020304" pitchFamily="18" charset="0"/>
                <a:cs typeface="Times New Roman" panose="02020603050405020304" pitchFamily="18" charset="0"/>
              </a:rPr>
              <a:t>Coras</a:t>
            </a:r>
            <a:r>
              <a:rPr lang="en-US" dirty="0">
                <a:latin typeface="Times New Roman" panose="02020603050405020304" pitchFamily="18" charset="0"/>
                <a:cs typeface="Times New Roman" panose="02020603050405020304" pitchFamily="18" charset="0"/>
              </a:rPr>
              <a:t>, the U.S. oil and natural gas industry is expected to require 1,000 to 1,500 of such ideally suited high-spec well service rigs over the next three years, as compared to an estimated total industry fleet of 770 as of February 28, 2017.</a:t>
            </a:r>
          </a:p>
          <a:p>
            <a:pPr marL="342904" indent="-342904" algn="l">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4" indent="-342904" algn="l">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p:txBody>
      </p:sp>
      <p:pic>
        <p:nvPicPr>
          <p:cNvPr id="4"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66030" y="5341660"/>
            <a:ext cx="2427133" cy="1317048"/>
          </a:xfrm>
          <a:prstGeom prst="rect">
            <a:avLst/>
          </a:prstGeom>
        </p:spPr>
      </p:pic>
    </p:spTree>
    <p:extLst>
      <p:ext uri="{BB962C8B-B14F-4D97-AF65-F5344CB8AC3E}">
        <p14:creationId xmlns:p14="http://schemas.microsoft.com/office/powerpoint/2010/main" val="3043087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407" y="79984"/>
            <a:ext cx="8318378" cy="6541637"/>
          </a:xfrm>
          <a:prstGeom prst="rect">
            <a:avLst/>
          </a:prstGeom>
        </p:spPr>
      </p:pic>
      <p:pic>
        <p:nvPicPr>
          <p:cNvPr id="4"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84676" y="238214"/>
            <a:ext cx="2427133" cy="1317048"/>
          </a:xfrm>
          <a:prstGeom prst="rect">
            <a:avLst/>
          </a:prstGeom>
        </p:spPr>
      </p:pic>
    </p:spTree>
    <p:extLst>
      <p:ext uri="{BB962C8B-B14F-4D97-AF65-F5344CB8AC3E}">
        <p14:creationId xmlns:p14="http://schemas.microsoft.com/office/powerpoint/2010/main" val="16530336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435</TotalTime>
  <Words>895</Words>
  <Application>Microsoft Office PowerPoint</Application>
  <PresentationFormat>Widescreen</PresentationFormat>
  <Paragraphs>43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PowerPoint Presentation</vt:lpstr>
      <vt:lpstr>PowerPoint Presentation</vt:lpstr>
      <vt:lpstr>Kristi Goodwin</vt:lpstr>
      <vt:lpstr>Zachary D Parker</vt:lpstr>
      <vt:lpstr>New Mexico Opportunities &amp; Challenges for Oilfield Service Companies</vt:lpstr>
      <vt:lpstr>New Mexico Opportunities &amp; Challenges for Oilfield Service Companies</vt:lpstr>
      <vt:lpstr>New Mexico Opportunities &amp; Challenges for Oilfield Service Companies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Mexico Opportunities &amp; Challenges for Oilfield Service Companies</dc:title>
  <dc:creator>Finn Smith</dc:creator>
  <cp:lastModifiedBy>Barry Ricks</cp:lastModifiedBy>
  <cp:revision>14</cp:revision>
  <dcterms:created xsi:type="dcterms:W3CDTF">2017-06-19T15:59:05Z</dcterms:created>
  <dcterms:modified xsi:type="dcterms:W3CDTF">2017-06-26T21:13:40Z</dcterms:modified>
</cp:coreProperties>
</file>