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11"/>
  </p:notesMasterIdLst>
  <p:sldIdLst>
    <p:sldId id="263" r:id="rId2"/>
    <p:sldId id="257" r:id="rId3"/>
    <p:sldId id="260" r:id="rId4"/>
    <p:sldId id="266" r:id="rId5"/>
    <p:sldId id="261" r:id="rId6"/>
    <p:sldId id="264" r:id="rId7"/>
    <p:sldId id="259" r:id="rId8"/>
    <p:sldId id="265" r:id="rId9"/>
    <p:sldId id="26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22"/>
  </p:normalViewPr>
  <p:slideViewPr>
    <p:cSldViewPr snapToGrid="0" snapToObjects="1">
      <p:cViewPr varScale="1">
        <p:scale>
          <a:sx n="80" d="100"/>
          <a:sy n="80" d="100"/>
        </p:scale>
        <p:origin x="4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FFAD2-4758-234F-8177-938249DDED80}" type="datetimeFigureOut">
              <a:rPr lang="en-US" smtClean="0"/>
              <a:t>6/23/17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932A3-7C81-4242-A8DA-EDBF795B636A}" type="slidenum">
              <a:rPr lang="en-US" smtClean="0"/>
              <a:t>‹#›</a:t>
            </a:fld>
            <a:endParaRPr lang="en-US"/>
          </a:p>
        </p:txBody>
      </p:sp>
    </p:spTree>
    <p:extLst>
      <p:ext uri="{BB962C8B-B14F-4D97-AF65-F5344CB8AC3E}">
        <p14:creationId xmlns:p14="http://schemas.microsoft.com/office/powerpoint/2010/main" val="109401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932A3-7C81-4242-A8DA-EDBF795B636A}" type="slidenum">
              <a:rPr lang="en-US" smtClean="0"/>
              <a:t>7</a:t>
            </a:fld>
            <a:endParaRPr lang="en-US"/>
          </a:p>
        </p:txBody>
      </p:sp>
    </p:spTree>
    <p:extLst>
      <p:ext uri="{BB962C8B-B14F-4D97-AF65-F5344CB8AC3E}">
        <p14:creationId xmlns:p14="http://schemas.microsoft.com/office/powerpoint/2010/main" val="63053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6/23/17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6/23/17</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6/23/17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19567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64" y="-24739"/>
            <a:ext cx="12344400" cy="8240544"/>
          </a:xfrm>
        </p:spPr>
      </p:pic>
      <p:pic>
        <p:nvPicPr>
          <p:cNvPr id="5" name="Picture 4"/>
          <p:cNvPicPr>
            <a:picLocks noChangeAspect="1"/>
          </p:cNvPicPr>
          <p:nvPr/>
        </p:nvPicPr>
        <p:blipFill rotWithShape="1">
          <a:blip r:embed="rId3">
            <a:biLevel thresh="25000"/>
            <a:extLst>
              <a:ext uri="{28A0092B-C50C-407E-A947-70E740481C1C}">
                <a14:useLocalDpi xmlns:a14="http://schemas.microsoft.com/office/drawing/2010/main" val="0"/>
              </a:ext>
            </a:extLst>
          </a:blip>
          <a:srcRect t="36620" b="45139"/>
          <a:stretch/>
        </p:blipFill>
        <p:spPr>
          <a:xfrm>
            <a:off x="2021226" y="2219155"/>
            <a:ext cx="8149548" cy="1486569"/>
          </a:xfrm>
          <a:prstGeom prst="rect">
            <a:avLst/>
          </a:prstGeom>
        </p:spPr>
      </p:pic>
      <p:sp>
        <p:nvSpPr>
          <p:cNvPr id="6" name="TextBox 5"/>
          <p:cNvSpPr txBox="1"/>
          <p:nvPr/>
        </p:nvSpPr>
        <p:spPr>
          <a:xfrm>
            <a:off x="504685" y="5019037"/>
            <a:ext cx="11182631" cy="1446550"/>
          </a:xfrm>
          <a:prstGeom prst="rect">
            <a:avLst/>
          </a:prstGeom>
          <a:noFill/>
        </p:spPr>
        <p:txBody>
          <a:bodyPr wrap="square" rtlCol="0">
            <a:spAutoFit/>
          </a:bodyPr>
          <a:lstStyle/>
          <a:p>
            <a:pPr algn="ctr"/>
            <a:r>
              <a:rPr lang="en-US" sz="4400" b="1" dirty="0" smtClean="0">
                <a:solidFill>
                  <a:schemeClr val="bg1"/>
                </a:solidFill>
                <a:latin typeface="Helvetica Light" charset="0"/>
                <a:ea typeface="Helvetica Light" charset="0"/>
                <a:cs typeface="Helvetica Light" charset="0"/>
              </a:rPr>
              <a:t>Chairman Cliff Brunson</a:t>
            </a:r>
          </a:p>
          <a:p>
            <a:pPr algn="ctr"/>
            <a:r>
              <a:rPr lang="en-US" sz="4400" dirty="0" smtClean="0">
                <a:solidFill>
                  <a:schemeClr val="bg1"/>
                </a:solidFill>
                <a:latin typeface="Helvetica Light" charset="0"/>
                <a:ea typeface="Helvetica Light" charset="0"/>
                <a:cs typeface="Helvetica Light" charset="0"/>
              </a:rPr>
              <a:t>2017 New Mexico </a:t>
            </a:r>
            <a:r>
              <a:rPr lang="en-US" sz="4400" dirty="0" err="1" smtClean="0">
                <a:solidFill>
                  <a:schemeClr val="bg1"/>
                </a:solidFill>
                <a:latin typeface="Helvetica Light" charset="0"/>
                <a:ea typeface="Helvetica Light" charset="0"/>
                <a:cs typeface="Helvetica Light" charset="0"/>
              </a:rPr>
              <a:t>EnergyPlex</a:t>
            </a:r>
            <a:r>
              <a:rPr lang="en-US" sz="4400" dirty="0" smtClean="0">
                <a:solidFill>
                  <a:schemeClr val="bg1"/>
                </a:solidFill>
                <a:latin typeface="Helvetica Light" charset="0"/>
                <a:ea typeface="Helvetica Light" charset="0"/>
                <a:cs typeface="Helvetica Light" charset="0"/>
              </a:rPr>
              <a:t> Conference</a:t>
            </a:r>
            <a:endParaRPr lang="en-US" sz="4400" dirty="0">
              <a:solidFill>
                <a:schemeClr val="bg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62482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Mexico is a National Leader in Energy Production</a:t>
            </a:r>
            <a:endParaRPr lang="en-US" b="1" dirty="0"/>
          </a:p>
        </p:txBody>
      </p:sp>
      <p:sp>
        <p:nvSpPr>
          <p:cNvPr id="9" name="Freeform 8"/>
          <p:cNvSpPr>
            <a:spLocks noChangeAspect="1"/>
          </p:cNvSpPr>
          <p:nvPr/>
        </p:nvSpPr>
        <p:spPr>
          <a:xfrm>
            <a:off x="1308164" y="1972158"/>
            <a:ext cx="3529012" cy="3844766"/>
          </a:xfrm>
          <a:custGeom>
            <a:avLst/>
            <a:gdLst>
              <a:gd name="connsiteX0" fmla="*/ 171450 w 5429250"/>
              <a:gd name="connsiteY0" fmla="*/ 0 h 5915025"/>
              <a:gd name="connsiteX1" fmla="*/ 0 w 5429250"/>
              <a:gd name="connsiteY1" fmla="*/ 5915025 h 5915025"/>
              <a:gd name="connsiteX2" fmla="*/ 742950 w 5429250"/>
              <a:gd name="connsiteY2" fmla="*/ 5886450 h 5915025"/>
              <a:gd name="connsiteX3" fmla="*/ 785812 w 5429250"/>
              <a:gd name="connsiteY3" fmla="*/ 5443537 h 5915025"/>
              <a:gd name="connsiteX4" fmla="*/ 2314575 w 5429250"/>
              <a:gd name="connsiteY4" fmla="*/ 5443537 h 5915025"/>
              <a:gd name="connsiteX5" fmla="*/ 2200275 w 5429250"/>
              <a:gd name="connsiteY5" fmla="*/ 5214937 h 5915025"/>
              <a:gd name="connsiteX6" fmla="*/ 5429250 w 5429250"/>
              <a:gd name="connsiteY6" fmla="*/ 5129212 h 5915025"/>
              <a:gd name="connsiteX7" fmla="*/ 5186362 w 5429250"/>
              <a:gd name="connsiteY7" fmla="*/ 557212 h 5915025"/>
              <a:gd name="connsiteX8" fmla="*/ 5186362 w 5429250"/>
              <a:gd name="connsiteY8" fmla="*/ 557212 h 5915025"/>
              <a:gd name="connsiteX9" fmla="*/ 5329237 w 5429250"/>
              <a:gd name="connsiteY9" fmla="*/ 500062 h 5915025"/>
              <a:gd name="connsiteX10" fmla="*/ 5286375 w 5429250"/>
              <a:gd name="connsiteY10" fmla="*/ 28575 h 5915025"/>
              <a:gd name="connsiteX11" fmla="*/ 171450 w 5429250"/>
              <a:gd name="connsiteY11" fmla="*/ 0 h 591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9250" h="5915025">
                <a:moveTo>
                  <a:pt x="171450" y="0"/>
                </a:moveTo>
                <a:lnTo>
                  <a:pt x="0" y="5915025"/>
                </a:lnTo>
                <a:lnTo>
                  <a:pt x="742950" y="5886450"/>
                </a:lnTo>
                <a:lnTo>
                  <a:pt x="785812" y="5443537"/>
                </a:lnTo>
                <a:lnTo>
                  <a:pt x="2314575" y="5443537"/>
                </a:lnTo>
                <a:lnTo>
                  <a:pt x="2200275" y="5214937"/>
                </a:lnTo>
                <a:lnTo>
                  <a:pt x="5429250" y="5129212"/>
                </a:lnTo>
                <a:lnTo>
                  <a:pt x="5186362" y="557212"/>
                </a:lnTo>
                <a:lnTo>
                  <a:pt x="5186362" y="557212"/>
                </a:lnTo>
                <a:lnTo>
                  <a:pt x="5329237" y="500062"/>
                </a:lnTo>
                <a:lnTo>
                  <a:pt x="5286375" y="28575"/>
                </a:lnTo>
                <a:lnTo>
                  <a:pt x="17145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22902" y="2437131"/>
            <a:ext cx="5916168" cy="800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dirty="0" smtClean="0"/>
              <a:t>#5 in oil production</a:t>
            </a:r>
            <a:endParaRPr lang="en-US" sz="3500" dirty="0"/>
          </a:p>
        </p:txBody>
      </p:sp>
      <p:sp>
        <p:nvSpPr>
          <p:cNvPr id="12" name="Rectangle 11"/>
          <p:cNvSpPr/>
          <p:nvPr/>
        </p:nvSpPr>
        <p:spPr>
          <a:xfrm>
            <a:off x="2822902" y="3894462"/>
            <a:ext cx="5915026" cy="800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dirty="0" smtClean="0"/>
              <a:t>#8 </a:t>
            </a:r>
            <a:r>
              <a:rPr lang="en-US" sz="3500" smtClean="0"/>
              <a:t>in natural </a:t>
            </a:r>
            <a:r>
              <a:rPr lang="en-US" sz="3500" dirty="0" smtClean="0"/>
              <a:t>gas production</a:t>
            </a:r>
            <a:endParaRPr lang="en-US" sz="3500" dirty="0"/>
          </a:p>
        </p:txBody>
      </p:sp>
      <p:sp>
        <p:nvSpPr>
          <p:cNvPr id="14" name="Triangle 13"/>
          <p:cNvSpPr/>
          <p:nvPr/>
        </p:nvSpPr>
        <p:spPr>
          <a:xfrm flipV="1">
            <a:off x="3072670" y="3191119"/>
            <a:ext cx="542925" cy="37472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p:cNvSpPr/>
          <p:nvPr/>
        </p:nvSpPr>
        <p:spPr>
          <a:xfrm flipV="1">
            <a:off x="3072669" y="4655560"/>
            <a:ext cx="542925" cy="37472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08164" y="5929727"/>
            <a:ext cx="5916168" cy="800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New Mexico should be proud to be a leader in producing energy for America!</a:t>
            </a:r>
            <a:endParaRPr lang="en-US" sz="2400" dirty="0"/>
          </a:p>
        </p:txBody>
      </p:sp>
    </p:spTree>
    <p:extLst>
      <p:ext uri="{BB962C8B-B14F-4D97-AF65-F5344CB8AC3E}">
        <p14:creationId xmlns:p14="http://schemas.microsoft.com/office/powerpoint/2010/main" val="448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Oil &amp; Natural Gas drives New Mexico’s Economy</a:t>
            </a:r>
            <a:endParaRPr lang="en-US" b="1" dirty="0"/>
          </a:p>
        </p:txBody>
      </p:sp>
      <p:sp>
        <p:nvSpPr>
          <p:cNvPr id="11" name="Rectangle 10"/>
          <p:cNvSpPr/>
          <p:nvPr/>
        </p:nvSpPr>
        <p:spPr>
          <a:xfrm>
            <a:off x="2786326" y="2759392"/>
            <a:ext cx="6723434" cy="122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accent3"/>
                </a:solidFill>
              </a:rPr>
              <a:t>Royalties, taxes, and other revenue accounts for </a:t>
            </a:r>
            <a:r>
              <a:rPr lang="en-US" sz="2500" b="1" dirty="0" smtClean="0">
                <a:solidFill>
                  <a:schemeClr val="accent3"/>
                </a:solidFill>
              </a:rPr>
              <a:t>one-third</a:t>
            </a:r>
            <a:r>
              <a:rPr lang="en-US" sz="2400" dirty="0" smtClean="0">
                <a:solidFill>
                  <a:schemeClr val="accent3"/>
                </a:solidFill>
              </a:rPr>
              <a:t> of the state’s annual budget for schools, public safety, roads, and health care. </a:t>
            </a:r>
            <a:endParaRPr lang="en-US" sz="2400" dirty="0">
              <a:solidFill>
                <a:schemeClr val="accent3"/>
              </a:solidFill>
            </a:endParaRPr>
          </a:p>
        </p:txBody>
      </p:sp>
      <p:sp>
        <p:nvSpPr>
          <p:cNvPr id="12" name="Rectangle 11"/>
          <p:cNvSpPr/>
          <p:nvPr/>
        </p:nvSpPr>
        <p:spPr>
          <a:xfrm>
            <a:off x="2822902" y="5093085"/>
            <a:ext cx="5915026" cy="800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accent3"/>
                </a:solidFill>
              </a:rPr>
              <a:t>The industry is responsible for more than </a:t>
            </a:r>
            <a:r>
              <a:rPr lang="en-US" sz="2500" b="1" dirty="0" smtClean="0">
                <a:solidFill>
                  <a:schemeClr val="accent3"/>
                </a:solidFill>
              </a:rPr>
              <a:t>100,000 New Mexico jobs</a:t>
            </a:r>
            <a:r>
              <a:rPr lang="en-US" sz="2400" dirty="0" smtClean="0">
                <a:solidFill>
                  <a:schemeClr val="accent3"/>
                </a:solidFill>
              </a:rPr>
              <a:t>.</a:t>
            </a:r>
            <a:endParaRPr lang="en-US" sz="2400" dirty="0">
              <a:solidFill>
                <a:schemeClr val="accent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98856" y="2320480"/>
            <a:ext cx="2324046" cy="2114237"/>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56207" y="4801491"/>
            <a:ext cx="1609344" cy="1356262"/>
          </a:xfrm>
          <a:prstGeom prst="rect">
            <a:avLst/>
          </a:prstGeom>
        </p:spPr>
      </p:pic>
    </p:spTree>
    <p:extLst>
      <p:ext uri="{BB962C8B-B14F-4D97-AF65-F5344CB8AC3E}">
        <p14:creationId xmlns:p14="http://schemas.microsoft.com/office/powerpoint/2010/main" val="52085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New Mexico</a:t>
            </a:r>
            <a:r>
              <a:rPr lang="mr-IN" dirty="0" smtClean="0"/>
              <a:t>…</a:t>
            </a:r>
            <a:r>
              <a:rPr lang="en-US" dirty="0" err="1" smtClean="0"/>
              <a:t>Permania</a:t>
            </a:r>
            <a:r>
              <a:rPr lang="en-US" dirty="0" smtClean="0"/>
              <a:t>!</a:t>
            </a:r>
            <a:endParaRPr lang="en-US" dirty="0"/>
          </a:p>
        </p:txBody>
      </p:sp>
      <p:sp>
        <p:nvSpPr>
          <p:cNvPr id="3" name="Content Placeholder 2"/>
          <p:cNvSpPr>
            <a:spLocks noGrp="1"/>
          </p:cNvSpPr>
          <p:nvPr>
            <p:ph idx="1"/>
          </p:nvPr>
        </p:nvSpPr>
        <p:spPr>
          <a:xfrm>
            <a:off x="677334" y="2160589"/>
            <a:ext cx="8001445" cy="4240211"/>
          </a:xfrm>
        </p:spPr>
        <p:txBody>
          <a:bodyPr>
            <a:normAutofit fontScale="92500" lnSpcReduction="20000"/>
          </a:bodyPr>
          <a:lstStyle/>
          <a:p>
            <a:pPr marL="0" indent="0" fontAlgn="base">
              <a:buNone/>
            </a:pPr>
            <a:r>
              <a:rPr lang="en-US" dirty="0" smtClean="0"/>
              <a:t>“...oil companies</a:t>
            </a:r>
            <a:r>
              <a:rPr lang="mr-IN" dirty="0" smtClean="0"/>
              <a:t>…</a:t>
            </a:r>
            <a:r>
              <a:rPr lang="en-US" dirty="0" smtClean="0"/>
              <a:t>are </a:t>
            </a:r>
            <a:r>
              <a:rPr lang="en-US" dirty="0"/>
              <a:t>piling into the Permian Basin, the oil-rich region straddling Texas and New Mexico that is the epicenter of the second wave of U.S. shale </a:t>
            </a:r>
            <a:r>
              <a:rPr lang="en-US" dirty="0" smtClean="0"/>
              <a:t>drilling.”</a:t>
            </a:r>
          </a:p>
          <a:p>
            <a:pPr marL="0" indent="0" fontAlgn="base">
              <a:buNone/>
            </a:pPr>
            <a:endParaRPr lang="en-US" dirty="0" smtClean="0"/>
          </a:p>
          <a:p>
            <a:pPr marL="0" indent="0">
              <a:buNone/>
            </a:pPr>
            <a:endParaRPr lang="en-US" dirty="0" smtClean="0"/>
          </a:p>
          <a:p>
            <a:pPr marL="0" indent="0">
              <a:buNone/>
            </a:pPr>
            <a:r>
              <a:rPr lang="en-US" dirty="0" smtClean="0"/>
              <a:t>“</a:t>
            </a:r>
            <a:r>
              <a:rPr lang="mr-IN" dirty="0" smtClean="0"/>
              <a:t>…</a:t>
            </a:r>
            <a:r>
              <a:rPr lang="en-US" dirty="0" smtClean="0"/>
              <a:t>a </a:t>
            </a:r>
            <a:r>
              <a:rPr lang="en-US" dirty="0"/>
              <a:t>rash of multibillion-dollar deals are flashing sparks of recovery in the shale fields of the Permian Basin straddling Texas and New Mexico</a:t>
            </a:r>
            <a:r>
              <a:rPr lang="en-US" dirty="0" smtClean="0"/>
              <a:t>.”</a:t>
            </a:r>
          </a:p>
          <a:p>
            <a:pPr marL="0" indent="0">
              <a:buNone/>
            </a:pPr>
            <a:r>
              <a:rPr lang="en-US" dirty="0" smtClean="0"/>
              <a:t>“</a:t>
            </a:r>
            <a:r>
              <a:rPr lang="en-US" dirty="0"/>
              <a:t>The Permian Basin has now become the crown jewel of the world’s oil and gas </a:t>
            </a:r>
            <a:r>
              <a:rPr lang="en-US" dirty="0" smtClean="0"/>
              <a:t>industry.”</a:t>
            </a:r>
          </a:p>
          <a:p>
            <a:pPr marL="0" indent="0">
              <a:buNone/>
            </a:pPr>
            <a:endParaRPr lang="en-US" dirty="0" smtClean="0"/>
          </a:p>
          <a:p>
            <a:pPr marL="0" indent="0">
              <a:buNone/>
            </a:pPr>
            <a:endParaRPr lang="en-US" dirty="0" smtClean="0"/>
          </a:p>
          <a:p>
            <a:pPr marL="0" indent="0">
              <a:buNone/>
            </a:pPr>
            <a:r>
              <a:rPr lang="en-US" dirty="0" smtClean="0"/>
              <a:t>“The</a:t>
            </a:r>
            <a:r>
              <a:rPr lang="en-US" dirty="0"/>
              <a:t> Permian Basin oil field in southeast New Mexico and west Texas first started producing shortly after World War I. But almost 100 years later, it seems to keep getting better, and may become the world’s biggest oil field</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732548"/>
            <a:ext cx="3237801" cy="4489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86" y="3215639"/>
            <a:ext cx="2887579" cy="42511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921" t="26977" r="9623" b="25332"/>
          <a:stretch/>
        </p:blipFill>
        <p:spPr>
          <a:xfrm>
            <a:off x="773586" y="4856346"/>
            <a:ext cx="1525488" cy="441157"/>
          </a:xfrm>
          <a:prstGeom prst="rect">
            <a:avLst/>
          </a:prstGeom>
        </p:spPr>
      </p:pic>
    </p:spTree>
    <p:extLst>
      <p:ext uri="{BB962C8B-B14F-4D97-AF65-F5344CB8AC3E}">
        <p14:creationId xmlns:p14="http://schemas.microsoft.com/office/powerpoint/2010/main" val="2065524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3" name="Content Placeholder 2"/>
          <p:cNvSpPr>
            <a:spLocks noGrp="1"/>
          </p:cNvSpPr>
          <p:nvPr>
            <p:ph idx="1"/>
          </p:nvPr>
        </p:nvSpPr>
        <p:spPr>
          <a:xfrm>
            <a:off x="3657600" y="1930400"/>
            <a:ext cx="5394960" cy="4397248"/>
          </a:xfrm>
        </p:spPr>
        <p:txBody>
          <a:bodyPr>
            <a:normAutofit lnSpcReduction="10000"/>
          </a:bodyPr>
          <a:lstStyle/>
          <a:p>
            <a:pPr marL="0" indent="0">
              <a:buNone/>
            </a:pPr>
            <a:r>
              <a:rPr lang="en-US" b="1" dirty="0" smtClean="0"/>
              <a:t>SANTA FE</a:t>
            </a:r>
          </a:p>
          <a:p>
            <a:pPr marL="0" indent="0">
              <a:buNone/>
            </a:pPr>
            <a:r>
              <a:rPr lang="en-US" dirty="0" smtClean="0"/>
              <a:t>Governor Martinez has been a strong supporter of oil and natural gas since taking office in 2011, and her administration has prioritized regulatory efficiencies for oil and gas production.</a:t>
            </a:r>
          </a:p>
          <a:p>
            <a:pPr marL="0" indent="0">
              <a:buNone/>
            </a:pPr>
            <a:endParaRPr lang="en-US" b="1" dirty="0"/>
          </a:p>
          <a:p>
            <a:pPr marL="0" indent="0">
              <a:buNone/>
            </a:pPr>
            <a:endParaRPr lang="en-US" b="1" dirty="0" smtClean="0"/>
          </a:p>
          <a:p>
            <a:pPr marL="0" indent="0">
              <a:buNone/>
            </a:pPr>
            <a:r>
              <a:rPr lang="en-US" b="1" dirty="0" smtClean="0"/>
              <a:t>WASHINGTON</a:t>
            </a:r>
          </a:p>
          <a:p>
            <a:pPr marL="0" indent="0">
              <a:buNone/>
            </a:pPr>
            <a:r>
              <a:rPr lang="en-US" dirty="0" smtClean="0"/>
              <a:t>President Donald Trump has made American energy security one of his top priorities, and his administration has prioritized policies to advance energy production and eliminate wasteful or unnecessary regulations proposed under the previous administration.</a:t>
            </a:r>
            <a:endParaRPr lang="en-US" dirty="0"/>
          </a:p>
        </p:txBody>
      </p:sp>
      <p:pic>
        <p:nvPicPr>
          <p:cNvPr id="4" name="Picture 3"/>
          <p:cNvPicPr>
            <a:picLocks noChangeAspect="1"/>
          </p:cNvPicPr>
          <p:nvPr/>
        </p:nvPicPr>
        <p:blipFill rotWithShape="1">
          <a:blip r:embed="rId2"/>
          <a:srcRect l="3417" t="4748" r="3333" b="5848"/>
          <a:stretch/>
        </p:blipFill>
        <p:spPr>
          <a:xfrm>
            <a:off x="677334" y="1930400"/>
            <a:ext cx="2907114" cy="1901705"/>
          </a:xfrm>
          <a:prstGeom prst="rect">
            <a:avLst/>
          </a:prstGeom>
          <a:noFill/>
          <a:ln>
            <a:noFill/>
          </a:ln>
          <a:effectLst>
            <a:outerShdw blurRad="50800" dist="762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677334" y="4289305"/>
            <a:ext cx="2915842" cy="1759225"/>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37278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BLM Challenge</a:t>
            </a:r>
            <a:endParaRPr lang="en-US" dirty="0"/>
          </a:p>
        </p:txBody>
      </p:sp>
      <p:sp>
        <p:nvSpPr>
          <p:cNvPr id="3" name="Content Placeholder 2"/>
          <p:cNvSpPr>
            <a:spLocks noGrp="1"/>
          </p:cNvSpPr>
          <p:nvPr>
            <p:ph idx="1"/>
          </p:nvPr>
        </p:nvSpPr>
        <p:spPr/>
        <p:txBody>
          <a:bodyPr>
            <a:normAutofit/>
          </a:bodyPr>
          <a:lstStyle/>
          <a:p>
            <a:pPr lvl="0"/>
            <a:r>
              <a:rPr lang="en-US" dirty="0" smtClean="0"/>
              <a:t>BLM </a:t>
            </a:r>
            <a:r>
              <a:rPr lang="en-US" dirty="0"/>
              <a:t>has consistently delayed issuing permits for the necessary gathering lines to collect gas at the wellhead and pipelines to transport that gas to market</a:t>
            </a:r>
            <a:r>
              <a:rPr lang="en-US" dirty="0" smtClean="0"/>
              <a:t>.</a:t>
            </a:r>
            <a:endParaRPr lang="en-US" dirty="0"/>
          </a:p>
          <a:p>
            <a:pPr lvl="0"/>
            <a:r>
              <a:rPr lang="en-US" dirty="0" smtClean="0"/>
              <a:t>Rather than consume time with wasteful and redundant rules, BLM should clear </a:t>
            </a:r>
            <a:r>
              <a:rPr lang="en-US" dirty="0"/>
              <a:t>the backlog of right-of-way applications to build pipelines and other infrastructure that would allow drilling operations to greatly reduce </a:t>
            </a:r>
            <a:r>
              <a:rPr lang="en-US" dirty="0" smtClean="0"/>
              <a:t>flaring.</a:t>
            </a:r>
          </a:p>
          <a:p>
            <a:pPr lvl="0"/>
            <a:r>
              <a:rPr lang="en-US" dirty="0" smtClean="0"/>
              <a:t>This </a:t>
            </a:r>
            <a:r>
              <a:rPr lang="en-US" dirty="0"/>
              <a:t>would reduce venting and flaring, which would lead to a boom in tax revenue for New Mexico, rather than pushing down a rule that will take millions in revenue out of New Mexico’s general fund</a:t>
            </a:r>
            <a:r>
              <a:rPr lang="en-US" dirty="0" smtClean="0"/>
              <a:t>.</a:t>
            </a:r>
            <a:endParaRPr lang="en-US" dirty="0"/>
          </a:p>
          <a:p>
            <a:pPr lvl="0"/>
            <a:r>
              <a:rPr lang="en-US" dirty="0"/>
              <a:t>T</a:t>
            </a:r>
            <a:r>
              <a:rPr lang="en-US" dirty="0" smtClean="0"/>
              <a:t>he </a:t>
            </a:r>
            <a:r>
              <a:rPr lang="en-US" dirty="0"/>
              <a:t>current administration has identified this and is taking appropriate steps to address </a:t>
            </a:r>
            <a:r>
              <a:rPr lang="en-US" dirty="0" smtClean="0"/>
              <a:t>efficiency in BLM operations and the flawed venting and flaring rule.</a:t>
            </a:r>
            <a:endParaRPr lang="en-US" dirty="0"/>
          </a:p>
        </p:txBody>
      </p:sp>
    </p:spTree>
    <p:extLst>
      <p:ext uri="{BB962C8B-B14F-4D97-AF65-F5344CB8AC3E}">
        <p14:creationId xmlns:p14="http://schemas.microsoft.com/office/powerpoint/2010/main" val="21095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BLM difference?</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979"/>
          <a:stretch/>
        </p:blipFill>
        <p:spPr>
          <a:xfrm>
            <a:off x="1493335" y="1453635"/>
            <a:ext cx="5869994" cy="3844936"/>
          </a:xfrm>
          <a:prstGeom prst="rect">
            <a:avLst/>
          </a:prstGeom>
          <a:effectLst>
            <a:outerShdw blurRad="50800" dist="76200" dir="2700000" algn="tl" rotWithShape="0">
              <a:prstClr val="black">
                <a:alpha val="40000"/>
              </a:prstClr>
            </a:outerShdw>
          </a:effectLst>
        </p:spPr>
      </p:pic>
      <p:sp>
        <p:nvSpPr>
          <p:cNvPr id="5" name="Rectangle 4"/>
          <p:cNvSpPr/>
          <p:nvPr/>
        </p:nvSpPr>
        <p:spPr>
          <a:xfrm>
            <a:off x="1493335" y="5661343"/>
            <a:ext cx="5991727" cy="962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Compare New Mexico and Texas, and the BLM difference is more apparent. While permits are readily approved for non-federal land, much of New Mexico waits.</a:t>
            </a:r>
            <a:endParaRPr lang="en-US" dirty="0">
              <a:solidFill>
                <a:schemeClr val="bg1"/>
              </a:solidFill>
            </a:endParaRPr>
          </a:p>
        </p:txBody>
      </p:sp>
      <p:sp>
        <p:nvSpPr>
          <p:cNvPr id="6" name="Rounded Rectangle 5"/>
          <p:cNvSpPr/>
          <p:nvPr/>
        </p:nvSpPr>
        <p:spPr>
          <a:xfrm>
            <a:off x="303282" y="1937572"/>
            <a:ext cx="1900990" cy="770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59 rigs</a:t>
            </a:r>
            <a:endParaRPr lang="en-US" sz="2800" b="1"/>
          </a:p>
        </p:txBody>
      </p:sp>
      <p:sp>
        <p:nvSpPr>
          <p:cNvPr id="7" name="Rounded Rectangle 6"/>
          <p:cNvSpPr/>
          <p:nvPr/>
        </p:nvSpPr>
        <p:spPr>
          <a:xfrm>
            <a:off x="6952735" y="4324926"/>
            <a:ext cx="1900990" cy="770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309 rigs</a:t>
            </a:r>
            <a:endParaRPr lang="en-US" sz="2800" b="1" dirty="0"/>
          </a:p>
        </p:txBody>
      </p:sp>
    </p:spTree>
    <p:extLst>
      <p:ext uri="{BB962C8B-B14F-4D97-AF65-F5344CB8AC3E}">
        <p14:creationId xmlns:p14="http://schemas.microsoft.com/office/powerpoint/2010/main" val="141943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role and how NMOGA helps</a:t>
            </a:r>
            <a:endParaRPr lang="en-US" dirty="0"/>
          </a:p>
        </p:txBody>
      </p:sp>
      <p:sp>
        <p:nvSpPr>
          <p:cNvPr id="3" name="Content Placeholder 2"/>
          <p:cNvSpPr>
            <a:spLocks noGrp="1"/>
          </p:cNvSpPr>
          <p:nvPr>
            <p:ph idx="1"/>
          </p:nvPr>
        </p:nvSpPr>
        <p:spPr>
          <a:xfrm>
            <a:off x="3723473" y="1641643"/>
            <a:ext cx="5464915" cy="5216357"/>
          </a:xfrm>
        </p:spPr>
        <p:txBody>
          <a:bodyPr>
            <a:normAutofit/>
          </a:bodyPr>
          <a:lstStyle/>
          <a:p>
            <a:pPr marL="0" lvl="0" indent="0">
              <a:buNone/>
            </a:pPr>
            <a:r>
              <a:rPr lang="en-US" b="1" dirty="0" smtClean="0"/>
              <a:t>About NMOGA</a:t>
            </a:r>
          </a:p>
          <a:p>
            <a:pPr marL="0" lvl="0" indent="0">
              <a:buNone/>
            </a:pPr>
            <a:r>
              <a:rPr lang="en-US" dirty="0" smtClean="0"/>
              <a:t>NMOGA </a:t>
            </a:r>
            <a:r>
              <a:rPr lang="en-US" dirty="0"/>
              <a:t>represents the men and women of New Mexico who work hard every day to safely provide energy for our state and our </a:t>
            </a:r>
            <a:r>
              <a:rPr lang="en-US" dirty="0" smtClean="0"/>
              <a:t>nation.</a:t>
            </a:r>
            <a:r>
              <a:rPr lang="en-US" dirty="0"/>
              <a:t> </a:t>
            </a:r>
            <a:r>
              <a:rPr lang="en-US" dirty="0" smtClean="0"/>
              <a:t>Our </a:t>
            </a:r>
            <a:r>
              <a:rPr lang="en-US" dirty="0"/>
              <a:t>priority is to tell the story of energy in New </a:t>
            </a:r>
            <a:r>
              <a:rPr lang="en-US" dirty="0" smtClean="0"/>
              <a:t>Mexico, how </a:t>
            </a:r>
            <a:r>
              <a:rPr lang="en-US" dirty="0"/>
              <a:t>it impacts communities, how it benefits our state, and how it drives our state’s economy</a:t>
            </a:r>
            <a:r>
              <a:rPr lang="en-US" dirty="0" smtClean="0"/>
              <a:t>.</a:t>
            </a:r>
            <a:r>
              <a:rPr lang="en-US" dirty="0"/>
              <a:t> </a:t>
            </a:r>
          </a:p>
          <a:p>
            <a:pPr marL="0" lvl="0" indent="0">
              <a:buNone/>
            </a:pPr>
            <a:endParaRPr lang="en-US" b="1" dirty="0" smtClean="0"/>
          </a:p>
          <a:p>
            <a:pPr marL="0" lvl="0" indent="0">
              <a:buNone/>
            </a:pPr>
            <a:r>
              <a:rPr lang="en-US" b="1" dirty="0" smtClean="0"/>
              <a:t>Using the </a:t>
            </a:r>
            <a:r>
              <a:rPr lang="en-US" b="1" dirty="0" err="1" smtClean="0"/>
              <a:t>EnergyPlex</a:t>
            </a:r>
            <a:r>
              <a:rPr lang="en-US" b="1" dirty="0" smtClean="0"/>
              <a:t> voice</a:t>
            </a:r>
          </a:p>
          <a:p>
            <a:pPr marL="0" lvl="0" indent="0">
              <a:buNone/>
            </a:pPr>
            <a:r>
              <a:rPr lang="en-US" dirty="0" smtClean="0"/>
              <a:t>Make your voice heard on </a:t>
            </a:r>
            <a:r>
              <a:rPr lang="en-US" dirty="0"/>
              <a:t>important issues facing our industry, both in Santa Fe and </a:t>
            </a:r>
            <a:r>
              <a:rPr lang="en-US" dirty="0" smtClean="0"/>
              <a:t>Washington</a:t>
            </a:r>
            <a:r>
              <a:rPr lang="en-US" dirty="0"/>
              <a:t>.</a:t>
            </a:r>
            <a:r>
              <a:rPr lang="en-US" dirty="0" smtClean="0"/>
              <a:t> Your input is extremely </a:t>
            </a:r>
            <a:r>
              <a:rPr lang="en-US" dirty="0"/>
              <a:t>valuable since it demonstrates there are a number of New Mexicans who support the </a:t>
            </a:r>
            <a:r>
              <a:rPr lang="en-US" dirty="0" smtClean="0"/>
              <a:t>industry.</a:t>
            </a:r>
            <a:endParaRPr lang="en-US" dirty="0"/>
          </a:p>
          <a:p>
            <a:pPr marL="0" indent="0">
              <a:buNone/>
            </a:pPr>
            <a:endParaRPr lang="en-US" dirty="0"/>
          </a:p>
        </p:txBody>
      </p:sp>
      <p:pic>
        <p:nvPicPr>
          <p:cNvPr id="4" name="Picture 3"/>
          <p:cNvPicPr>
            <a:picLocks noChangeAspect="1"/>
          </p:cNvPicPr>
          <p:nvPr/>
        </p:nvPicPr>
        <p:blipFill rotWithShape="1">
          <a:blip r:embed="rId2"/>
          <a:srcRect t="6361" b="6298"/>
          <a:stretch/>
        </p:blipFill>
        <p:spPr>
          <a:xfrm>
            <a:off x="677335" y="1764632"/>
            <a:ext cx="2980266" cy="1909010"/>
          </a:xfrm>
          <a:prstGeom prst="rect">
            <a:avLst/>
          </a:prstGeom>
        </p:spPr>
      </p:pic>
      <p:pic>
        <p:nvPicPr>
          <p:cNvPr id="5" name="Picture 4"/>
          <p:cNvPicPr>
            <a:picLocks noChangeAspect="1"/>
          </p:cNvPicPr>
          <p:nvPr/>
        </p:nvPicPr>
        <p:blipFill>
          <a:blip r:embed="rId3"/>
          <a:stretch>
            <a:fillRect/>
          </a:stretch>
        </p:blipFill>
        <p:spPr>
          <a:xfrm>
            <a:off x="677334" y="4249821"/>
            <a:ext cx="3046139" cy="1705838"/>
          </a:xfrm>
          <a:prstGeom prst="rect">
            <a:avLst/>
          </a:prstGeom>
        </p:spPr>
      </p:pic>
    </p:spTree>
    <p:extLst>
      <p:ext uri="{BB962C8B-B14F-4D97-AF65-F5344CB8AC3E}">
        <p14:creationId xmlns:p14="http://schemas.microsoft.com/office/powerpoint/2010/main" val="174680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4907"/>
            <a:ext cx="8596668" cy="1320800"/>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64" y="-24739"/>
            <a:ext cx="12344400" cy="8240544"/>
          </a:xfrm>
        </p:spPr>
      </p:pic>
      <p:pic>
        <p:nvPicPr>
          <p:cNvPr id="5" name="Picture 4"/>
          <p:cNvPicPr>
            <a:picLocks noChangeAspect="1"/>
          </p:cNvPicPr>
          <p:nvPr/>
        </p:nvPicPr>
        <p:blipFill rotWithShape="1">
          <a:blip r:embed="rId3">
            <a:biLevel thresh="25000"/>
            <a:extLst>
              <a:ext uri="{28A0092B-C50C-407E-A947-70E740481C1C}">
                <a14:useLocalDpi xmlns:a14="http://schemas.microsoft.com/office/drawing/2010/main" val="0"/>
              </a:ext>
            </a:extLst>
          </a:blip>
          <a:srcRect t="36620" b="45139"/>
          <a:stretch/>
        </p:blipFill>
        <p:spPr>
          <a:xfrm>
            <a:off x="3344922" y="5228702"/>
            <a:ext cx="5502157" cy="1003655"/>
          </a:xfrm>
          <a:prstGeom prst="rect">
            <a:avLst/>
          </a:prstGeom>
        </p:spPr>
      </p:pic>
      <p:sp>
        <p:nvSpPr>
          <p:cNvPr id="6" name="TextBox 5"/>
          <p:cNvSpPr txBox="1"/>
          <p:nvPr/>
        </p:nvSpPr>
        <p:spPr>
          <a:xfrm>
            <a:off x="1620172" y="2444822"/>
            <a:ext cx="8994327" cy="1569660"/>
          </a:xfrm>
          <a:prstGeom prst="rect">
            <a:avLst/>
          </a:prstGeom>
          <a:noFill/>
        </p:spPr>
        <p:txBody>
          <a:bodyPr wrap="square" rtlCol="0">
            <a:spAutoFit/>
          </a:bodyPr>
          <a:lstStyle/>
          <a:p>
            <a:pPr algn="ctr"/>
            <a:r>
              <a:rPr lang="en-US" sz="4800" dirty="0" smtClean="0">
                <a:solidFill>
                  <a:schemeClr val="bg1"/>
                </a:solidFill>
                <a:latin typeface="Helvetica Light" charset="0"/>
                <a:ea typeface="Helvetica Light" charset="0"/>
                <a:cs typeface="Helvetica Light" charset="0"/>
              </a:rPr>
              <a:t>A </a:t>
            </a:r>
            <a:r>
              <a:rPr lang="en-US" sz="4800" b="1" dirty="0" smtClean="0">
                <a:solidFill>
                  <a:schemeClr val="bg1"/>
                </a:solidFill>
                <a:latin typeface="Helvetica" charset="0"/>
                <a:ea typeface="Helvetica" charset="0"/>
                <a:cs typeface="Helvetica" charset="0"/>
              </a:rPr>
              <a:t>stronger</a:t>
            </a:r>
            <a:r>
              <a:rPr lang="en-US" sz="4800" dirty="0" smtClean="0">
                <a:solidFill>
                  <a:schemeClr val="bg1"/>
                </a:solidFill>
                <a:latin typeface="Helvetica Light" charset="0"/>
                <a:ea typeface="Helvetica Light" charset="0"/>
                <a:cs typeface="Helvetica Light" charset="0"/>
              </a:rPr>
              <a:t> economy.</a:t>
            </a:r>
          </a:p>
          <a:p>
            <a:pPr algn="ctr"/>
            <a:r>
              <a:rPr lang="en-US" sz="4800" dirty="0" smtClean="0">
                <a:solidFill>
                  <a:schemeClr val="bg1"/>
                </a:solidFill>
                <a:latin typeface="Helvetica Light" charset="0"/>
                <a:ea typeface="Helvetica Light" charset="0"/>
                <a:cs typeface="Helvetica Light" charset="0"/>
              </a:rPr>
              <a:t>A </a:t>
            </a:r>
            <a:r>
              <a:rPr lang="en-US" sz="4800" b="1" dirty="0" smtClean="0">
                <a:solidFill>
                  <a:schemeClr val="bg1"/>
                </a:solidFill>
                <a:latin typeface="Helvetica" charset="0"/>
                <a:ea typeface="Helvetica" charset="0"/>
                <a:cs typeface="Helvetica" charset="0"/>
              </a:rPr>
              <a:t>brighter</a:t>
            </a:r>
            <a:r>
              <a:rPr lang="en-US" sz="4800" dirty="0" smtClean="0">
                <a:solidFill>
                  <a:schemeClr val="bg1"/>
                </a:solidFill>
                <a:latin typeface="Helvetica Light" charset="0"/>
                <a:ea typeface="Helvetica Light" charset="0"/>
                <a:cs typeface="Helvetica Light" charset="0"/>
              </a:rPr>
              <a:t> future.</a:t>
            </a:r>
            <a:endParaRPr lang="en-US" sz="4800" dirty="0">
              <a:solidFill>
                <a:schemeClr val="bg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138877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Custom 4">
      <a:dk1>
        <a:srgbClr val="000000"/>
      </a:dk1>
      <a:lt1>
        <a:srgbClr val="FFFFFF"/>
      </a:lt1>
      <a:dk2>
        <a:srgbClr val="007DB7"/>
      </a:dk2>
      <a:lt2>
        <a:srgbClr val="FFFAED"/>
      </a:lt2>
      <a:accent1>
        <a:srgbClr val="007DB7"/>
      </a:accent1>
      <a:accent2>
        <a:srgbClr val="01B450"/>
      </a:accent2>
      <a:accent3>
        <a:srgbClr val="015F8B"/>
      </a:accent3>
      <a:accent4>
        <a:srgbClr val="05652C"/>
      </a:accent4>
      <a:accent5>
        <a:srgbClr val="3C92F5"/>
      </a:accent5>
      <a:accent6>
        <a:srgbClr val="008F22"/>
      </a:accent6>
      <a:hlink>
        <a:srgbClr val="3A8DED"/>
      </a:hlink>
      <a:folHlink>
        <a:srgbClr val="3A8CEB"/>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129</TotalTime>
  <Words>484</Words>
  <Application>Microsoft Macintosh PowerPoint</Application>
  <PresentationFormat>Widescreen</PresentationFormat>
  <Paragraphs>43</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Helvetica</vt:lpstr>
      <vt:lpstr>Helvetica Light</vt:lpstr>
      <vt:lpstr>Mangal</vt:lpstr>
      <vt:lpstr>Trebuchet MS</vt:lpstr>
      <vt:lpstr>Wingdings 3</vt:lpstr>
      <vt:lpstr>Facet</vt:lpstr>
      <vt:lpstr>PowerPoint Presentation</vt:lpstr>
      <vt:lpstr>New Mexico is a National Leader in Energy Production</vt:lpstr>
      <vt:lpstr>Oil &amp; Natural Gas drives New Mexico’s Economy</vt:lpstr>
      <vt:lpstr>In New Mexico…Permania!</vt:lpstr>
      <vt:lpstr>Opportunities</vt:lpstr>
      <vt:lpstr>The BLM Challenge</vt:lpstr>
      <vt:lpstr>The BLM difference?</vt:lpstr>
      <vt:lpstr>Your role and how NMOGA helps</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McEntyre</dc:creator>
  <cp:lastModifiedBy>Robert McEntyre</cp:lastModifiedBy>
  <cp:revision>14</cp:revision>
  <dcterms:created xsi:type="dcterms:W3CDTF">2017-06-23T15:31:49Z</dcterms:created>
  <dcterms:modified xsi:type="dcterms:W3CDTF">2017-06-23T18:16:26Z</dcterms:modified>
</cp:coreProperties>
</file>