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sldIdLst>
    <p:sldId id="357" r:id="rId2"/>
    <p:sldId id="350" r:id="rId3"/>
    <p:sldId id="360" r:id="rId4"/>
    <p:sldId id="366" r:id="rId5"/>
    <p:sldId id="361" r:id="rId6"/>
    <p:sldId id="367" r:id="rId7"/>
    <p:sldId id="349" r:id="rId8"/>
    <p:sldId id="362" r:id="rId9"/>
    <p:sldId id="364" r:id="rId10"/>
    <p:sldId id="363" r:id="rId11"/>
    <p:sldId id="365" r:id="rId12"/>
    <p:sldId id="36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F2FF"/>
    <a:srgbClr val="8B8585"/>
    <a:srgbClr val="76D4EA"/>
    <a:srgbClr val="B1D7FB"/>
    <a:srgbClr val="4492D4"/>
    <a:srgbClr val="1968B2"/>
    <a:srgbClr val="A8E4F2"/>
    <a:srgbClr val="DCEFFE"/>
    <a:srgbClr val="C5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3846" autoAdjust="0"/>
  </p:normalViewPr>
  <p:slideViewPr>
    <p:cSldViewPr showGuides="1">
      <p:cViewPr varScale="1">
        <p:scale>
          <a:sx n="101" d="100"/>
          <a:sy n="101" d="100"/>
        </p:scale>
        <p:origin x="1680" y="184"/>
      </p:cViewPr>
      <p:guideLst>
        <p:guide orient="horz" pos="9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219CC-9FA9-48A0-9D3D-7006D5134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721350"/>
            <a:ext cx="2065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354013" y="4648200"/>
            <a:ext cx="190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609600"/>
            <a:ext cx="82296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57200" y="1219200"/>
            <a:ext cx="82296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9205008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66700" y="1066800"/>
            <a:ext cx="86106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457200"/>
            <a:ext cx="4706938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81200"/>
            <a:ext cx="2949575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0"/>
            <a:ext cx="4629150" cy="5411787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8867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238" y="1615561"/>
            <a:ext cx="2537202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5334000"/>
            <a:ext cx="78867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304987" y="1615561"/>
            <a:ext cx="2537202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979737" y="1615562"/>
            <a:ext cx="2537201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30238" y="3474779"/>
            <a:ext cx="2537202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304987" y="3474779"/>
            <a:ext cx="2537202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979737" y="3474780"/>
            <a:ext cx="2537201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8867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238" y="1615561"/>
            <a:ext cx="2537202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304987" y="1615561"/>
            <a:ext cx="2537202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979737" y="1615561"/>
            <a:ext cx="2537201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370"/>
            <a:ext cx="9144000" cy="65063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83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4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721350"/>
            <a:ext cx="2065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354013" y="4648200"/>
            <a:ext cx="190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609600"/>
            <a:ext cx="82296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57200" y="1219200"/>
            <a:ext cx="82296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7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3800" y="5715000"/>
            <a:ext cx="51816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733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3800" y="5715000"/>
            <a:ext cx="51816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28280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23446" y="4540324"/>
            <a:ext cx="9176628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4508312"/>
            <a:ext cx="9205008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0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2919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81000" y="1487487"/>
            <a:ext cx="8382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4508312"/>
            <a:ext cx="9205008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1600"/>
            <a:ext cx="3887788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371600"/>
            <a:ext cx="386873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28763"/>
            <a:ext cx="386873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8763"/>
            <a:ext cx="3887788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3252" y="0"/>
            <a:ext cx="9144000" cy="6858000"/>
          </a:xfrm>
          <a:prstGeom prst="rect">
            <a:avLst/>
          </a:prstGeom>
          <a:gradFill flip="none" rotWithShape="1">
            <a:gsLst>
              <a:gs pos="25000">
                <a:srgbClr val="DCEFFE"/>
              </a:gs>
              <a:gs pos="77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106729" y="5463381"/>
            <a:ext cx="2438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 smtClean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6" r:id="rId2"/>
    <p:sldLayoutId id="2147483868" r:id="rId3"/>
    <p:sldLayoutId id="2147483878" r:id="rId4"/>
    <p:sldLayoutId id="2147483867" r:id="rId5"/>
    <p:sldLayoutId id="2147483874" r:id="rId6"/>
    <p:sldLayoutId id="2147483869" r:id="rId7"/>
    <p:sldLayoutId id="2147483876" r:id="rId8"/>
    <p:sldLayoutId id="2147483870" r:id="rId9"/>
    <p:sldLayoutId id="2147483871" r:id="rId10"/>
    <p:sldLayoutId id="2147483872" r:id="rId11"/>
    <p:sldLayoutId id="2147483861" r:id="rId12"/>
    <p:sldLayoutId id="2147483862" r:id="rId13"/>
    <p:sldLayoutId id="2147483863" r:id="rId14"/>
    <p:sldLayoutId id="2147483873" r:id="rId15"/>
    <p:sldLayoutId id="2147483875" r:id="rId16"/>
    <p:sldLayoutId id="2147483879" r:id="rId17"/>
    <p:sldLayoutId id="2147483864" r:id="rId18"/>
    <p:sldLayoutId id="21474838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ollo.com/" TargetMode="External"/><Relationship Id="rId4" Type="http://schemas.openxmlformats.org/officeDocument/2006/relationships/hyperlink" Target="mailto:russell.doss@soudermiller.com" TargetMode="External"/><Relationship Id="rId5" Type="http://schemas.openxmlformats.org/officeDocument/2006/relationships/hyperlink" Target="http://www.soudermiller.com/" TargetMode="External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nzaugg@caroll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Management of Produced </a:t>
            </a:r>
            <a:br>
              <a:rPr lang="en-US" dirty="0" smtClean="0"/>
            </a:br>
            <a:r>
              <a:rPr lang="en-US" dirty="0" smtClean="0"/>
              <a:t>Water in the </a:t>
            </a:r>
            <a:r>
              <a:rPr lang="en-US" dirty="0" err="1" smtClean="0"/>
              <a:t>EnergyPlex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1447800"/>
            <a:ext cx="8229600" cy="381000"/>
          </a:xfrm>
        </p:spPr>
        <p:txBody>
          <a:bodyPr/>
          <a:lstStyle/>
          <a:p>
            <a:r>
              <a:rPr lang="en-US" dirty="0"/>
              <a:t>New Mexico </a:t>
            </a:r>
            <a:r>
              <a:rPr lang="en-US" dirty="0" err="1"/>
              <a:t>EnergyPlex</a:t>
            </a:r>
            <a:r>
              <a:rPr lang="en-US" dirty="0"/>
              <a:t> </a:t>
            </a:r>
            <a:r>
              <a:rPr lang="en-US" dirty="0" smtClean="0"/>
              <a:t>Conference, June 28,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for Management of 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Lea County Economic Development Corporation (EDC) </a:t>
            </a:r>
            <a:r>
              <a:rPr lang="en-US" dirty="0" smtClean="0"/>
              <a:t>plays an integral role in this partnership.</a:t>
            </a:r>
          </a:p>
          <a:p>
            <a:r>
              <a:rPr lang="en-US" dirty="0" smtClean="0"/>
              <a:t>Looking for O&amp;G partnerships to help develop plans that are </a:t>
            </a:r>
            <a:r>
              <a:rPr lang="en-US" dirty="0" smtClean="0"/>
              <a:t>beneficial to everyone.</a:t>
            </a:r>
            <a:endParaRPr lang="en-US" dirty="0" smtClean="0"/>
          </a:p>
          <a:p>
            <a:r>
              <a:rPr lang="en-US" dirty="0" smtClean="0"/>
              <a:t>Can help identify water resources and disposal opportunities.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349256" cy="2057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986059" cy="26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Produced water planning and treatment is not a “sprint”, but a “long-distance race.”</a:t>
            </a:r>
            <a:endParaRPr lang="en-US" dirty="0" smtClean="0"/>
          </a:p>
          <a:p>
            <a:r>
              <a:rPr lang="en-US" dirty="0" smtClean="0"/>
              <a:t>Legislative/Political issues require careful collaboration</a:t>
            </a:r>
          </a:p>
          <a:p>
            <a:r>
              <a:rPr lang="en-US" dirty="0" smtClean="0"/>
              <a:t>Design, procurement, construction</a:t>
            </a:r>
          </a:p>
          <a:p>
            <a:r>
              <a:rPr lang="en-US" dirty="0" smtClean="0"/>
              <a:t>The time to start is…</a:t>
            </a:r>
            <a:br>
              <a:rPr lang="en-US" dirty="0" smtClean="0"/>
            </a:br>
            <a:r>
              <a:rPr lang="en-US" dirty="0" smtClean="0"/>
              <a:t>NOW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7450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14387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to speak to somebody, or you would like to be part of this partnership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Nathan Zaugg, P.E.</a:t>
            </a:r>
            <a:br>
              <a:rPr lang="en-US" dirty="0" smtClean="0"/>
            </a:br>
            <a:r>
              <a:rPr lang="en-US" dirty="0" smtClean="0"/>
              <a:t>Carollo Engineers</a:t>
            </a:r>
            <a:br>
              <a:rPr lang="en-US" dirty="0" smtClean="0"/>
            </a:br>
            <a:r>
              <a:rPr lang="en-US" dirty="0" smtClean="0"/>
              <a:t>801-557-2832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nzaugg@carollo.com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www.carollo.com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800600" cy="4800600"/>
          </a:xfrm>
        </p:spPr>
        <p:txBody>
          <a:bodyPr/>
          <a:lstStyle/>
          <a:p>
            <a:r>
              <a:rPr lang="en-US" smtClean="0"/>
              <a:t>Russ Doss, P.E.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Souder Miller &amp; Associates</a:t>
            </a:r>
            <a:br>
              <a:rPr lang="en-US" dirty="0" smtClean="0"/>
            </a:br>
            <a:r>
              <a:rPr lang="en-US" dirty="0" smtClean="0"/>
              <a:t>575-441-5956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russell.doss@soudermiller.com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www.soudermiller.com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57" y="3731370"/>
            <a:ext cx="4916085" cy="31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Permian Basin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type="tbl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88454"/>
            <a:ext cx="7874000" cy="4427267"/>
          </a:xfrm>
        </p:spPr>
      </p:pic>
    </p:spTree>
    <p:extLst>
      <p:ext uri="{BB962C8B-B14F-4D97-AF65-F5344CB8AC3E}">
        <p14:creationId xmlns:p14="http://schemas.microsoft.com/office/powerpoint/2010/main" val="12821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t</a:t>
            </a:r>
            <a:r>
              <a:rPr lang="en-US" dirty="0" smtClean="0"/>
              <a:t>ypical Permian Basin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type="tbl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45870"/>
            <a:ext cx="7874000" cy="4710472"/>
          </a:xfrm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Hobbs, July, 2010</a:t>
            </a:r>
          </a:p>
        </p:txBody>
      </p:sp>
    </p:spTree>
    <p:extLst>
      <p:ext uri="{BB962C8B-B14F-4D97-AF65-F5344CB8AC3E}">
        <p14:creationId xmlns:p14="http://schemas.microsoft.com/office/powerpoint/2010/main" val="7347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Water Availability</a:t>
            </a:r>
            <a:endParaRPr lang="en-US" dirty="0"/>
          </a:p>
        </p:txBody>
      </p:sp>
      <p:pic>
        <p:nvPicPr>
          <p:cNvPr id="5" name="Table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52" t="15767" r="9260" b="9246"/>
          <a:stretch/>
        </p:blipFill>
        <p:spPr>
          <a:xfrm>
            <a:off x="122830" y="1447800"/>
            <a:ext cx="4495800" cy="21542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Ogallala Aquifer restrictions.</a:t>
            </a:r>
          </a:p>
          <a:p>
            <a:r>
              <a:rPr lang="en-US" dirty="0" smtClean="0"/>
              <a:t>Increased demand on existing resources from many industries.</a:t>
            </a:r>
          </a:p>
          <a:p>
            <a:r>
              <a:rPr lang="en-US" dirty="0" smtClean="0"/>
              <a:t>Depletions of existing freshwater supplies.</a:t>
            </a:r>
          </a:p>
          <a:p>
            <a:r>
              <a:rPr lang="en-US" dirty="0" smtClean="0"/>
              <a:t>Increased water acquisition costs.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0" y="3838379"/>
            <a:ext cx="4191000" cy="25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Produced Water Management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3200"/>
            <a:ext cx="4114800" cy="30861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399"/>
            <a:ext cx="1524000" cy="6433531"/>
          </a:xfrm>
        </p:spPr>
      </p:pic>
      <p:sp>
        <p:nvSpPr>
          <p:cNvPr id="3" name="TextBox 2"/>
          <p:cNvSpPr txBox="1"/>
          <p:nvPr/>
        </p:nvSpPr>
        <p:spPr>
          <a:xfrm>
            <a:off x="762000" y="49530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for 1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bbpd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produce water by 2020!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Disposal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r>
              <a:rPr lang="en-US" dirty="0" smtClean="0"/>
              <a:t>New technologies and improvements to existing technologies are available for treatment of produced water.</a:t>
            </a:r>
          </a:p>
          <a:p>
            <a:r>
              <a:rPr lang="en-US" dirty="0" smtClean="0"/>
              <a:t>Potential alternatives for produced water disposal, but regulatory change is required</a:t>
            </a:r>
          </a:p>
          <a:p>
            <a:pPr lvl="1"/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Animal feed irrigation</a:t>
            </a:r>
          </a:p>
          <a:p>
            <a:pPr lvl="1"/>
            <a:r>
              <a:rPr lang="en-US" dirty="0" smtClean="0"/>
              <a:t>Surface water augmentation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3015"/>
            <a:ext cx="4114800" cy="2734970"/>
          </a:xfrm>
        </p:spPr>
      </p:pic>
    </p:spTree>
    <p:extLst>
      <p:ext uri="{BB962C8B-B14F-4D97-AF65-F5344CB8AC3E}">
        <p14:creationId xmlns:p14="http://schemas.microsoft.com/office/powerpoint/2010/main" val="17381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28600" y="228600"/>
            <a:ext cx="8534400" cy="152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14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Local Engineering Leader</a:t>
            </a:r>
          </a:p>
          <a:p>
            <a:r>
              <a:rPr lang="en-US" dirty="0" smtClean="0"/>
              <a:t>Water Resources Expert for Lea County</a:t>
            </a:r>
          </a:p>
          <a:p>
            <a:r>
              <a:rPr lang="en-US" dirty="0" smtClean="0"/>
              <a:t>Permitting and Advocacy</a:t>
            </a:r>
          </a:p>
          <a:p>
            <a:r>
              <a:rPr lang="en-US" dirty="0" smtClean="0"/>
              <a:t>Infrastructure and Development</a:t>
            </a:r>
          </a:p>
          <a:p>
            <a:r>
              <a:rPr lang="en-US" dirty="0" smtClean="0"/>
              <a:t>Easement Acquisition</a:t>
            </a:r>
          </a:p>
          <a:p>
            <a:r>
              <a:rPr lang="en-US" dirty="0" smtClean="0"/>
              <a:t>Deep Local Ties, Experience, and Relationships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14800" cy="4495800"/>
          </a:xfrm>
        </p:spPr>
        <p:txBody>
          <a:bodyPr/>
          <a:lstStyle/>
          <a:p>
            <a:r>
              <a:rPr lang="en-US" sz="2400" dirty="0" smtClean="0"/>
              <a:t>National Leader in Water and Wastewater Treatment</a:t>
            </a:r>
          </a:p>
          <a:p>
            <a:r>
              <a:rPr lang="en-US" sz="2400" dirty="0" smtClean="0"/>
              <a:t>Pioneer in Water Recycling</a:t>
            </a:r>
          </a:p>
          <a:p>
            <a:r>
              <a:rPr lang="en-US" sz="2400" dirty="0" smtClean="0"/>
              <a:t>Extensive Produced Water Management and Treatment Expertise</a:t>
            </a:r>
          </a:p>
          <a:p>
            <a:r>
              <a:rPr lang="en-US" sz="2400" dirty="0" smtClean="0"/>
              <a:t>Solving complicated treatment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0842"/>
            <a:ext cx="3124200" cy="12743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4543"/>
            <a:ext cx="3440092" cy="7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and Distributed Water Treatment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120671" cy="23482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8871" y="1143000"/>
            <a:ext cx="4804129" cy="4748570"/>
          </a:xfrm>
        </p:spPr>
        <p:txBody>
          <a:bodyPr/>
          <a:lstStyle/>
          <a:p>
            <a:r>
              <a:rPr lang="en-US" dirty="0" smtClean="0"/>
              <a:t>By centralizing treatment resources, infrastructure costs can be reduced</a:t>
            </a:r>
          </a:p>
          <a:p>
            <a:r>
              <a:rPr lang="en-US" dirty="0" smtClean="0"/>
              <a:t>Produced water management can be improved and </a:t>
            </a:r>
            <a:r>
              <a:rPr lang="en-US" dirty="0" smtClean="0"/>
              <a:t>produced water transport reduced </a:t>
            </a:r>
            <a:r>
              <a:rPr lang="en-US" dirty="0" smtClean="0"/>
              <a:t>with </a:t>
            </a:r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0"/>
            <a:ext cx="3733800" cy="2712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4127"/>
            <a:ext cx="4419600" cy="25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Systems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114800" cy="27267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114800" cy="2751772"/>
          </a:xfrm>
        </p:spPr>
      </p:pic>
      <p:sp>
        <p:nvSpPr>
          <p:cNvPr id="7" name="TextBox 6"/>
          <p:cNvSpPr txBox="1"/>
          <p:nvPr/>
        </p:nvSpPr>
        <p:spPr>
          <a:xfrm>
            <a:off x="533400" y="47244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mixture of central and satellite facilities can reduce impacts to community and to oilfield operations while saving significant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expenditure (TOTEX = CAPEX + OPEX)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arollo V1">
      <a:dk1>
        <a:srgbClr val="015DA8"/>
      </a:dk1>
      <a:lt1>
        <a:srgbClr val="FFFFFF"/>
      </a:lt1>
      <a:dk2>
        <a:srgbClr val="0088BA"/>
      </a:dk2>
      <a:lt2>
        <a:srgbClr val="E7E6E6"/>
      </a:lt2>
      <a:accent1>
        <a:srgbClr val="F9892D"/>
      </a:accent1>
      <a:accent2>
        <a:srgbClr val="CE4C21"/>
      </a:accent2>
      <a:accent3>
        <a:srgbClr val="A5A5A5"/>
      </a:accent3>
      <a:accent4>
        <a:srgbClr val="FDCE59"/>
      </a:accent4>
      <a:accent5>
        <a:srgbClr val="2DA2DC"/>
      </a:accent5>
      <a:accent6>
        <a:srgbClr val="63A33A"/>
      </a:accent6>
      <a:hlink>
        <a:srgbClr val="015DA8"/>
      </a:hlink>
      <a:folHlink>
        <a:srgbClr val="0088BA"/>
      </a:folHlink>
    </a:clrScheme>
    <a:fontScheme name="Carollo V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 New Look of Carollo (Read-Only)" id="{EEEA3217-7A0C-E045-BE89-3F34BC11B887}" vid="{7F3A1C97-7315-7A4C-BAA8-7483AC9DAA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New Look of Carollo</Template>
  <TotalTime>7050</TotalTime>
  <Words>312</Words>
  <Application>Microsoft Macintosh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Humanst521 BT</vt:lpstr>
      <vt:lpstr>Segoe UI</vt:lpstr>
      <vt:lpstr>Segoe UI Semibold</vt:lpstr>
      <vt:lpstr>Segoe UI Semilight</vt:lpstr>
      <vt:lpstr>Tahoma</vt:lpstr>
      <vt:lpstr>Times</vt:lpstr>
      <vt:lpstr>Verdana</vt:lpstr>
      <vt:lpstr>Wingdings</vt:lpstr>
      <vt:lpstr>Arial</vt:lpstr>
      <vt:lpstr>Office Theme</vt:lpstr>
      <vt:lpstr>Management of Produced  Water in the EnergyPlex  </vt:lpstr>
      <vt:lpstr>Typical Permian Basin</vt:lpstr>
      <vt:lpstr>Atypical Permian Basin</vt:lpstr>
      <vt:lpstr>Reduced Water Availability</vt:lpstr>
      <vt:lpstr>Produced Water Management</vt:lpstr>
      <vt:lpstr>Technology and Disposal Changes</vt:lpstr>
      <vt:lpstr>PowerPoint Presentation</vt:lpstr>
      <vt:lpstr>Centralized and Distributed Water Treatment</vt:lpstr>
      <vt:lpstr>Treatment Systems</vt:lpstr>
      <vt:lpstr>Partnerships for Management of Water</vt:lpstr>
      <vt:lpstr>Timelines</vt:lpstr>
      <vt:lpstr>If you need to speak to somebody, or you would like to be part of this partnership…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Look of Carollo</dc:title>
  <dc:creator>Nathan Zaugg</dc:creator>
  <cp:lastModifiedBy>Nathan Zaugg</cp:lastModifiedBy>
  <cp:revision>21</cp:revision>
  <cp:lastPrinted>2007-03-29T20:46:26Z</cp:lastPrinted>
  <dcterms:created xsi:type="dcterms:W3CDTF">2017-06-22T21:56:40Z</dcterms:created>
  <dcterms:modified xsi:type="dcterms:W3CDTF">2017-06-28T02:21:13Z</dcterms:modified>
</cp:coreProperties>
</file>