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1"/>
    <p:sldMasterId id="2147493527" r:id="rId2"/>
    <p:sldMasterId id="2147493798" r:id="rId3"/>
  </p:sldMasterIdLst>
  <p:notesMasterIdLst>
    <p:notesMasterId r:id="rId12"/>
  </p:notesMasterIdLst>
  <p:sldIdLst>
    <p:sldId id="346" r:id="rId4"/>
    <p:sldId id="481" r:id="rId5"/>
    <p:sldId id="476" r:id="rId6"/>
    <p:sldId id="482" r:id="rId7"/>
    <p:sldId id="483" r:id="rId8"/>
    <p:sldId id="484" r:id="rId9"/>
    <p:sldId id="464" r:id="rId10"/>
    <p:sldId id="478" r:id="rId11"/>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03C"/>
    <a:srgbClr val="F7901D"/>
    <a:srgbClr val="68BD49"/>
    <a:srgbClr val="163D34"/>
    <a:srgbClr val="003531"/>
    <a:srgbClr val="CBCCC9"/>
    <a:srgbClr val="7C8079"/>
    <a:srgbClr val="237200"/>
    <a:srgbClr val="68BC49"/>
    <a:srgbClr val="4D9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2070" autoAdjust="0"/>
  </p:normalViewPr>
  <p:slideViewPr>
    <p:cSldViewPr snapToGrid="0" snapToObjects="1">
      <p:cViewPr>
        <p:scale>
          <a:sx n="110" d="100"/>
          <a:sy n="110" d="100"/>
        </p:scale>
        <p:origin x="-732" y="-360"/>
      </p:cViewPr>
      <p:guideLst>
        <p:guide orient="horz" pos="723"/>
        <p:guide pos="351"/>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onchoresources.com\DeptShares\MidIR\1%20Concho%20IR\Public%20Affairs\Lea%20County%20EnergyPlex%20Summit\2017.06.22%20CapEx%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nchoresources.com\DeptShares\MidIR\PRESENTATIONS\2016\November\Earnings%20Presentation\2017%20CapEx%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58431011753272"/>
          <c:y val="1.3276893689937503E-2"/>
          <c:w val="0.53473830945638623"/>
          <c:h val="0.81478035412979488"/>
        </c:manualLayout>
      </c:layout>
      <c:doughnutChart>
        <c:varyColors val="1"/>
        <c:ser>
          <c:idx val="0"/>
          <c:order val="0"/>
          <c:spPr>
            <a:ln w="12700">
              <a:solidFill>
                <a:schemeClr val="bg1"/>
              </a:solidFill>
            </a:ln>
          </c:spPr>
          <c:dPt>
            <c:idx val="0"/>
            <c:bubble3D val="0"/>
            <c:spPr>
              <a:ln w="76200">
                <a:solidFill>
                  <a:schemeClr val="tx2"/>
                </a:solidFill>
              </a:ln>
            </c:spPr>
          </c:dPt>
          <c:dPt>
            <c:idx val="1"/>
            <c:bubble3D val="0"/>
            <c:spPr>
              <a:solidFill>
                <a:srgbClr val="F7901D"/>
              </a:solidFill>
              <a:ln w="12700">
                <a:solidFill>
                  <a:schemeClr val="bg1"/>
                </a:solidFill>
              </a:ln>
            </c:spPr>
          </c:dPt>
          <c:dPt>
            <c:idx val="2"/>
            <c:bubble3D val="0"/>
            <c:spPr>
              <a:solidFill>
                <a:srgbClr val="68BD49"/>
              </a:solidFill>
              <a:ln w="12700">
                <a:solidFill>
                  <a:schemeClr val="bg1"/>
                </a:solidFill>
              </a:ln>
            </c:spPr>
          </c:dPt>
          <c:dPt>
            <c:idx val="3"/>
            <c:bubble3D val="0"/>
            <c:spPr>
              <a:solidFill>
                <a:schemeClr val="accent4">
                  <a:lumMod val="75000"/>
                </a:schemeClr>
              </a:solidFill>
              <a:ln w="76200">
                <a:solidFill>
                  <a:schemeClr val="tx2"/>
                </a:solidFill>
              </a:ln>
            </c:spPr>
          </c:dPt>
          <c:dLbls>
            <c:txPr>
              <a:bodyPr/>
              <a:lstStyle/>
              <a:p>
                <a:pPr>
                  <a:defRPr sz="1400" b="1">
                    <a:solidFill>
                      <a:schemeClr val="bg1"/>
                    </a:solidFill>
                  </a:defRPr>
                </a:pPr>
                <a:endParaRPr lang="en-US"/>
              </a:p>
            </c:txPr>
            <c:showLegendKey val="0"/>
            <c:showVal val="1"/>
            <c:showCatName val="0"/>
            <c:showSerName val="0"/>
            <c:showPercent val="0"/>
            <c:showBubbleSize val="0"/>
            <c:showLeaderLines val="1"/>
          </c:dLbls>
          <c:cat>
            <c:strRef>
              <c:f>Sheet1!$B$3:$B$6</c:f>
              <c:strCache>
                <c:ptCount val="4"/>
                <c:pt idx="0">
                  <c:v>Northern Delaware Basin</c:v>
                </c:pt>
                <c:pt idx="1">
                  <c:v>Midland Basin</c:v>
                </c:pt>
                <c:pt idx="2">
                  <c:v>Southern Delaware Basin</c:v>
                </c:pt>
                <c:pt idx="3">
                  <c:v>New Mexico Shelf</c:v>
                </c:pt>
              </c:strCache>
            </c:strRef>
          </c:cat>
          <c:val>
            <c:numRef>
              <c:f>Sheet1!$C$3:$C$6</c:f>
              <c:numCache>
                <c:formatCode>0%</c:formatCode>
                <c:ptCount val="4"/>
                <c:pt idx="0">
                  <c:v>0.4</c:v>
                </c:pt>
                <c:pt idx="1">
                  <c:v>0.3</c:v>
                </c:pt>
                <c:pt idx="2">
                  <c:v>0.2</c:v>
                </c:pt>
                <c:pt idx="3">
                  <c:v>0.1</c:v>
                </c:pt>
              </c:numCache>
            </c:numRef>
          </c:val>
        </c:ser>
        <c:dLbls>
          <c:showLegendKey val="0"/>
          <c:showVal val="0"/>
          <c:showCatName val="0"/>
          <c:showSerName val="0"/>
          <c:showPercent val="0"/>
          <c:showBubbleSize val="0"/>
          <c:showLeaderLines val="1"/>
        </c:dLbls>
        <c:firstSliceAng val="35"/>
        <c:holeSize val="50"/>
      </c:doughnut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Sheet1!$B$18</c:f>
              <c:strCache>
                <c:ptCount val="1"/>
                <c:pt idx="0">
                  <c:v>Lateral Length / Well</c:v>
                </c:pt>
              </c:strCache>
            </c:strRef>
          </c:tx>
          <c:spPr>
            <a:solidFill>
              <a:schemeClr val="accent6">
                <a:lumMod val="60000"/>
                <a:lumOff val="40000"/>
              </a:schemeClr>
            </a:solidFill>
          </c:spPr>
          <c:invertIfNegative val="0"/>
          <c:dLbls>
            <c:numFmt formatCode="#,##0" sourceLinked="0"/>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Sheet1!$C$17:$D$17</c:f>
              <c:strCache>
                <c:ptCount val="2"/>
                <c:pt idx="0">
                  <c:v>FY16</c:v>
                </c:pt>
                <c:pt idx="1">
                  <c:v>FY17e</c:v>
                </c:pt>
              </c:strCache>
            </c:strRef>
          </c:cat>
          <c:val>
            <c:numRef>
              <c:f>Sheet1!$C$18:$D$18</c:f>
              <c:numCache>
                <c:formatCode>General</c:formatCode>
                <c:ptCount val="2"/>
                <c:pt idx="0">
                  <c:v>7000</c:v>
                </c:pt>
                <c:pt idx="1">
                  <c:v>8300</c:v>
                </c:pt>
              </c:numCache>
            </c:numRef>
          </c:val>
        </c:ser>
        <c:dLbls>
          <c:showLegendKey val="0"/>
          <c:showVal val="0"/>
          <c:showCatName val="0"/>
          <c:showSerName val="0"/>
          <c:showPercent val="0"/>
          <c:showBubbleSize val="0"/>
        </c:dLbls>
        <c:gapWidth val="150"/>
        <c:axId val="365753472"/>
        <c:axId val="365755008"/>
      </c:barChart>
      <c:catAx>
        <c:axId val="365753472"/>
        <c:scaling>
          <c:orientation val="minMax"/>
        </c:scaling>
        <c:delete val="0"/>
        <c:axPos val="b"/>
        <c:majorTickMark val="none"/>
        <c:minorTickMark val="none"/>
        <c:tickLblPos val="nextTo"/>
        <c:txPr>
          <a:bodyPr/>
          <a:lstStyle/>
          <a:p>
            <a:pPr>
              <a:defRPr sz="1400" b="1">
                <a:solidFill>
                  <a:schemeClr val="accent6">
                    <a:lumMod val="50000"/>
                  </a:schemeClr>
                </a:solidFill>
              </a:defRPr>
            </a:pPr>
            <a:endParaRPr lang="en-US"/>
          </a:p>
        </c:txPr>
        <c:crossAx val="365755008"/>
        <c:crosses val="autoZero"/>
        <c:auto val="1"/>
        <c:lblAlgn val="ctr"/>
        <c:lblOffset val="100"/>
        <c:noMultiLvlLbl val="0"/>
      </c:catAx>
      <c:valAx>
        <c:axId val="365755008"/>
        <c:scaling>
          <c:orientation val="minMax"/>
          <c:min val="4000"/>
        </c:scaling>
        <c:delete val="1"/>
        <c:axPos val="l"/>
        <c:numFmt formatCode="General" sourceLinked="1"/>
        <c:majorTickMark val="out"/>
        <c:minorTickMark val="none"/>
        <c:tickLblPos val="nextTo"/>
        <c:crossAx val="365753472"/>
        <c:crosses val="autoZero"/>
        <c:crossBetween val="between"/>
      </c:valAx>
      <c:spPr>
        <a:noFill/>
      </c:spPr>
    </c:plotArea>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4033944" cy="352374"/>
          </a:xfrm>
          <a:prstGeom prst="rect">
            <a:avLst/>
          </a:prstGeom>
        </p:spPr>
        <p:txBody>
          <a:bodyPr vert="horz" lIns="93230" tIns="46614" rIns="93230" bIns="46614" rtlCol="0"/>
          <a:lstStyle>
            <a:lvl1pPr algn="l">
              <a:defRPr sz="1300"/>
            </a:lvl1pPr>
          </a:lstStyle>
          <a:p>
            <a:endParaRPr lang="en-US"/>
          </a:p>
        </p:txBody>
      </p:sp>
      <p:sp>
        <p:nvSpPr>
          <p:cNvPr id="3" name="Date Placeholder 2"/>
          <p:cNvSpPr>
            <a:spLocks noGrp="1"/>
          </p:cNvSpPr>
          <p:nvPr>
            <p:ph type="dt" idx="1"/>
          </p:nvPr>
        </p:nvSpPr>
        <p:spPr>
          <a:xfrm>
            <a:off x="5273010" y="7"/>
            <a:ext cx="4033944" cy="352374"/>
          </a:xfrm>
          <a:prstGeom prst="rect">
            <a:avLst/>
          </a:prstGeom>
        </p:spPr>
        <p:txBody>
          <a:bodyPr vert="horz" lIns="93230" tIns="46614" rIns="93230" bIns="46614" rtlCol="0"/>
          <a:lstStyle>
            <a:lvl1pPr algn="r">
              <a:defRPr sz="1300"/>
            </a:lvl1pPr>
          </a:lstStyle>
          <a:p>
            <a:fld id="{7B35393F-2B23-4241-ACD6-BA8F6EE3C05C}" type="datetimeFigureOut">
              <a:rPr lang="en-US" smtClean="0"/>
              <a:t>6/23/2017</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230" tIns="46614" rIns="93230" bIns="46614" rtlCol="0" anchor="ctr"/>
          <a:lstStyle/>
          <a:p>
            <a:endParaRPr lang="en-US"/>
          </a:p>
        </p:txBody>
      </p:sp>
      <p:sp>
        <p:nvSpPr>
          <p:cNvPr id="5" name="Notes Placeholder 4"/>
          <p:cNvSpPr>
            <a:spLocks noGrp="1"/>
          </p:cNvSpPr>
          <p:nvPr>
            <p:ph type="body" sz="quarter" idx="3"/>
          </p:nvPr>
        </p:nvSpPr>
        <p:spPr>
          <a:xfrm>
            <a:off x="930911" y="3379870"/>
            <a:ext cx="7447280" cy="2765347"/>
          </a:xfrm>
          <a:prstGeom prst="rect">
            <a:avLst/>
          </a:prstGeom>
        </p:spPr>
        <p:txBody>
          <a:bodyPr vert="horz" lIns="93230" tIns="46614" rIns="93230" bIns="466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8" y="6670734"/>
            <a:ext cx="4033944" cy="352374"/>
          </a:xfrm>
          <a:prstGeom prst="rect">
            <a:avLst/>
          </a:prstGeom>
        </p:spPr>
        <p:txBody>
          <a:bodyPr vert="horz" lIns="93230" tIns="46614" rIns="93230" bIns="46614" rtlCol="0" anchor="b"/>
          <a:lstStyle>
            <a:lvl1pPr algn="l">
              <a:defRPr sz="1300"/>
            </a:lvl1pPr>
          </a:lstStyle>
          <a:p>
            <a:endParaRPr lang="en-US"/>
          </a:p>
        </p:txBody>
      </p:sp>
      <p:sp>
        <p:nvSpPr>
          <p:cNvPr id="7" name="Slide Number Placeholder 6"/>
          <p:cNvSpPr>
            <a:spLocks noGrp="1"/>
          </p:cNvSpPr>
          <p:nvPr>
            <p:ph type="sldNum" sz="quarter" idx="5"/>
          </p:nvPr>
        </p:nvSpPr>
        <p:spPr>
          <a:xfrm>
            <a:off x="5273010" y="6670734"/>
            <a:ext cx="4033944" cy="352374"/>
          </a:xfrm>
          <a:prstGeom prst="rect">
            <a:avLst/>
          </a:prstGeom>
        </p:spPr>
        <p:txBody>
          <a:bodyPr vert="horz" lIns="93230" tIns="46614" rIns="93230" bIns="46614" rtlCol="0" anchor="b"/>
          <a:lstStyle>
            <a:lvl1pPr algn="r">
              <a:defRPr sz="1300"/>
            </a:lvl1pPr>
          </a:lstStyle>
          <a:p>
            <a:fld id="{2F1FE84D-28E3-4D62-952B-0683CD71549F}" type="slidenum">
              <a:rPr lang="en-US" smtClean="0"/>
              <a:t>‹#›</a:t>
            </a:fld>
            <a:endParaRPr lang="en-US"/>
          </a:p>
        </p:txBody>
      </p:sp>
    </p:spTree>
    <p:extLst>
      <p:ext uri="{BB962C8B-B14F-4D97-AF65-F5344CB8AC3E}">
        <p14:creationId xmlns:p14="http://schemas.microsoft.com/office/powerpoint/2010/main" val="83252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FE84D-28E3-4D62-952B-0683CD71549F}" type="slidenum">
              <a:rPr lang="en-US" smtClean="0"/>
              <a:t>1</a:t>
            </a:fld>
            <a:endParaRPr lang="en-US" dirty="0"/>
          </a:p>
        </p:txBody>
      </p:sp>
    </p:spTree>
    <p:extLst>
      <p:ext uri="{BB962C8B-B14F-4D97-AF65-F5344CB8AC3E}">
        <p14:creationId xmlns:p14="http://schemas.microsoft.com/office/powerpoint/2010/main" val="161674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FE84D-28E3-4D62-952B-0683CD71549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7893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FE84D-28E3-4D62-952B-0683CD71549F}" type="slidenum">
              <a:rPr lang="en-US" smtClean="0"/>
              <a:t>3</a:t>
            </a:fld>
            <a:endParaRPr lang="en-US"/>
          </a:p>
        </p:txBody>
      </p:sp>
    </p:spTree>
    <p:extLst>
      <p:ext uri="{BB962C8B-B14F-4D97-AF65-F5344CB8AC3E}">
        <p14:creationId xmlns:p14="http://schemas.microsoft.com/office/powerpoint/2010/main" val="79798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FE84D-28E3-4D62-952B-0683CD71549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93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FE84D-28E3-4D62-952B-0683CD71549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893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FE84D-28E3-4D62-952B-0683CD71549F}" type="slidenum">
              <a:rPr lang="en-US" smtClean="0"/>
              <a:t>7</a:t>
            </a:fld>
            <a:endParaRPr lang="en-US"/>
          </a:p>
        </p:txBody>
      </p:sp>
    </p:spTree>
    <p:extLst>
      <p:ext uri="{BB962C8B-B14F-4D97-AF65-F5344CB8AC3E}">
        <p14:creationId xmlns:p14="http://schemas.microsoft.com/office/powerpoint/2010/main" val="79798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FE84D-28E3-4D62-952B-0683CD71549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71269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4567"/>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32224"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467429" y="1016000"/>
            <a:ext cx="9477828"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260509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9956805"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355601" y="1016000"/>
            <a:ext cx="9368980"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1664601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938719"/>
          </a:xfrm>
        </p:spPr>
        <p:txBody>
          <a:bodyPr wrap="square" lIns="0" tIns="0" rIns="0" bIns="0">
            <a:spAutoFit/>
          </a:bodyPr>
          <a:lstStyle>
            <a:lvl1pPr marL="0" indent="0" algn="l">
              <a:spcBef>
                <a:spcPts val="0"/>
              </a:spcBef>
              <a:spcAft>
                <a:spcPts val="1200"/>
              </a:spcAft>
              <a:buFontTx/>
              <a:buNone/>
              <a:defRPr sz="1800" b="1" baseline="0">
                <a:solidFill>
                  <a:schemeClr val="accent6">
                    <a:lumMod val="50000"/>
                  </a:schemeClr>
                </a:solidFill>
              </a:defRPr>
            </a:lvl1pPr>
            <a:lvl2pPr marL="685800" indent="-228600">
              <a:spcBef>
                <a:spcPts val="0"/>
              </a:spcBef>
              <a:spcAft>
                <a:spcPts val="6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9144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lvl="0"/>
            <a:r>
              <a:rPr lang="en-US" smtClean="0"/>
              <a:t>This is Heading Set in 18pt Arial Bold</a:t>
            </a:r>
          </a:p>
          <a:p>
            <a:pPr lvl="1"/>
            <a:r>
              <a:rPr lang="en-US" smtClean="0"/>
              <a:t>This is Text Level 1, set in 14pt Arial. This is Text Level 1, set in 14pt Arial. This Text Level 1, set in 14pt Arial.</a:t>
            </a:r>
          </a:p>
          <a:p>
            <a:pPr lvl="2"/>
            <a:r>
              <a:rPr lang="en-US" smtClean="0"/>
              <a:t>This is Text Level 2, set in 14pt Arial. This is Text Level 2, set in 14pt Arial. This is Text Level 2, set in 14pt Arial.</a:t>
            </a:r>
            <a:endParaRPr lang="en-US"/>
          </a:p>
        </p:txBody>
      </p:sp>
    </p:spTree>
    <p:extLst>
      <p:ext uri="{BB962C8B-B14F-4D97-AF65-F5344CB8AC3E}">
        <p14:creationId xmlns:p14="http://schemas.microsoft.com/office/powerpoint/2010/main" val="17351921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1323439"/>
          </a:xfrm>
        </p:spPr>
        <p:txBody>
          <a:bodyPr wrap="square" lIns="0" tIns="0" rIns="0" bIns="0">
            <a:spAutoFit/>
          </a:bodyPr>
          <a:lstStyle>
            <a:lvl1pPr marL="228600" indent="-228600" algn="l">
              <a:spcBef>
                <a:spcPts val="0"/>
              </a:spcBef>
              <a:spcAft>
                <a:spcPts val="1200"/>
              </a:spcAft>
              <a:buFont typeface="Arial" panose="020B0604020202020204" pitchFamily="34" charset="0"/>
              <a:buChar char="•"/>
              <a:defRPr sz="1400" b="0" baseline="0">
                <a:solidFill>
                  <a:schemeClr val="accent6">
                    <a:lumMod val="50000"/>
                  </a:schemeClr>
                </a:solidFill>
              </a:defRPr>
            </a:lvl1pPr>
            <a:lvl2pPr marL="6858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11430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1143000" indent="0">
              <a:spcBef>
                <a:spcPts val="0"/>
              </a:spcBef>
              <a:spcAft>
                <a:spcPts val="1200"/>
              </a:spcAft>
              <a:buFontTx/>
              <a:buNone/>
              <a:defRPr sz="1400" baseline="0">
                <a:solidFill>
                  <a:schemeClr val="accent6">
                    <a:lumMod val="50000"/>
                  </a:schemeClr>
                </a:solidFill>
              </a:defRPr>
            </a:lvl4pPr>
            <a:lvl5pPr marL="740664" indent="0">
              <a:spcBef>
                <a:spcPts val="1200"/>
              </a:spcBef>
              <a:buFontTx/>
              <a:buNone/>
              <a:defRPr sz="1400" baseline="0">
                <a:solidFill>
                  <a:schemeClr val="accent6"/>
                </a:solidFill>
              </a:defRPr>
            </a:lvl5pPr>
          </a:lstStyle>
          <a:p>
            <a:pPr lvl="0"/>
            <a:r>
              <a:rPr lang="en-US" smtClean="0"/>
              <a:t>This is Text Level 1, set in 14pt Arial. This is Text Level 1, set in 14pt Arial. This Text Level 1, set in 14pt Arial.</a:t>
            </a:r>
          </a:p>
          <a:p>
            <a:pPr lvl="1"/>
            <a:r>
              <a:rPr lang="en-US" smtClean="0"/>
              <a:t>This is Text Level 2, set in 14pt Arial. This is Text Level 2, set in 14pt Arial. This is Text Level 2, set in 14pt Arial.</a:t>
            </a:r>
          </a:p>
          <a:p>
            <a:pPr lvl="2"/>
            <a:r>
              <a:rPr lang="en-US" smtClean="0"/>
              <a:t>This is Text Level 3, set in 14pt Arial. This is Text Level 3, set in 14pt Arial. This is Text Level 3, set in 14pt Arial.</a:t>
            </a:r>
          </a:p>
          <a:p>
            <a:pPr lvl="3"/>
            <a:r>
              <a:rPr lang="en-US" smtClean="0"/>
              <a:t>This is Text Level 4, set in 14pt Arial. It does not have bullets.</a:t>
            </a:r>
            <a:endParaRPr lang="en-US"/>
          </a:p>
        </p:txBody>
      </p:sp>
    </p:spTree>
    <p:extLst>
      <p:ext uri="{BB962C8B-B14F-4D97-AF65-F5344CB8AC3E}">
        <p14:creationId xmlns:p14="http://schemas.microsoft.com/office/powerpoint/2010/main" val="17009439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sp>
        <p:nvSpPr>
          <p:cNvPr id="13" name="Text Placeholder 12"/>
          <p:cNvSpPr>
            <a:spLocks noGrp="1"/>
          </p:cNvSpPr>
          <p:nvPr>
            <p:ph type="body" sz="quarter" idx="13"/>
          </p:nvPr>
        </p:nvSpPr>
        <p:spPr>
          <a:xfrm>
            <a:off x="5977467" y="1143000"/>
            <a:ext cx="5604933"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Picture Placeholder 14"/>
          <p:cNvSpPr>
            <a:spLocks noGrp="1"/>
          </p:cNvSpPr>
          <p:nvPr>
            <p:ph type="pic" sz="quarter" idx="14"/>
          </p:nvPr>
        </p:nvSpPr>
        <p:spPr>
          <a:xfrm>
            <a:off x="0" y="1143000"/>
            <a:ext cx="5367867" cy="4826000"/>
          </a:xfrm>
        </p:spPr>
        <p:txBody>
          <a:bodyPr>
            <a:normAutofit/>
          </a:bodyPr>
          <a:lstStyle>
            <a:lvl1pPr marL="0" indent="0">
              <a:buFontTx/>
              <a:buNone/>
              <a:defRPr sz="1800" b="1">
                <a:solidFill>
                  <a:schemeClr val="accent6">
                    <a:lumMod val="50000"/>
                  </a:schemeClr>
                </a:solidFill>
              </a:defRPr>
            </a:lvl1pPr>
          </a:lstStyle>
          <a:p>
            <a:r>
              <a:rPr lang="en-US" smtClean="0"/>
              <a:t>Click icon to add picture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2302934" y="2641135"/>
            <a:ext cx="7586133" cy="3469202"/>
          </a:xfrm>
        </p:spPr>
        <p:txBody>
          <a:bodyPr>
            <a:normAutofit/>
          </a:bodyPr>
          <a:lstStyle>
            <a:lvl1pPr marL="0" indent="0">
              <a:spcBef>
                <a:spcPts val="0"/>
              </a:spcBef>
              <a:spcAft>
                <a:spcPts val="1200"/>
              </a:spcAft>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526233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able Placeholder 4"/>
          <p:cNvSpPr>
            <a:spLocks noGrp="1"/>
          </p:cNvSpPr>
          <p:nvPr>
            <p:ph type="tbl" sz="quarter" idx="14"/>
          </p:nvPr>
        </p:nvSpPr>
        <p:spPr>
          <a:xfrm>
            <a:off x="609600" y="2794000"/>
            <a:ext cx="10972800" cy="3263900"/>
          </a:xfrm>
        </p:spPr>
        <p:txBody>
          <a:bodyPr>
            <a:normAutofit/>
          </a:bodyPr>
          <a:lstStyle>
            <a:lvl1pPr marL="0" indent="0">
              <a:buFontTx/>
              <a:buNone/>
              <a:defRPr sz="1800" b="1">
                <a:solidFill>
                  <a:schemeClr val="accent6">
                    <a:lumMod val="50000"/>
                  </a:schemeClr>
                </a:solidFill>
              </a:defRPr>
            </a:lvl1pPr>
          </a:lstStyle>
          <a:p>
            <a:r>
              <a:rPr lang="en-US" smtClean="0"/>
              <a:t>Click icon to add table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5393939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sp>
        <p:nvSpPr>
          <p:cNvPr id="13" name="Text Placeholder 12"/>
          <p:cNvSpPr>
            <a:spLocks noGrp="1"/>
          </p:cNvSpPr>
          <p:nvPr>
            <p:ph type="body" sz="quarter" idx="13"/>
          </p:nvPr>
        </p:nvSpPr>
        <p:spPr>
          <a:xfrm>
            <a:off x="6740435" y="977902"/>
            <a:ext cx="4826000" cy="1523494"/>
          </a:xfrm>
        </p:spPr>
        <p:txBody>
          <a:bodyPr wrap="square"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609601" y="1220606"/>
            <a:ext cx="5625737" cy="4416788"/>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0960157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11" name="Rectangle 10"/>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sp>
        <p:nvSpPr>
          <p:cNvPr id="4" name="Chart Placeholder 3"/>
          <p:cNvSpPr>
            <a:spLocks noGrp="1"/>
          </p:cNvSpPr>
          <p:nvPr>
            <p:ph type="chart" sz="quarter" idx="14"/>
          </p:nvPr>
        </p:nvSpPr>
        <p:spPr>
          <a:xfrm>
            <a:off x="609601" y="1220606"/>
            <a:ext cx="5435600" cy="4646794"/>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2" name="Chart Placeholder 11"/>
          <p:cNvSpPr>
            <a:spLocks noGrp="1"/>
          </p:cNvSpPr>
          <p:nvPr>
            <p:ph type="chart" sz="quarter" idx="15"/>
          </p:nvPr>
        </p:nvSpPr>
        <p:spPr>
          <a:xfrm>
            <a:off x="6654800" y="1220788"/>
            <a:ext cx="4927600" cy="2259012"/>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5" name="Chart Placeholder 14"/>
          <p:cNvSpPr>
            <a:spLocks noGrp="1"/>
          </p:cNvSpPr>
          <p:nvPr>
            <p:ph type="chart" sz="quarter" idx="16"/>
          </p:nvPr>
        </p:nvSpPr>
        <p:spPr>
          <a:xfrm>
            <a:off x="6654800" y="3568700"/>
            <a:ext cx="4927600" cy="2298700"/>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38199061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4567"/>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321247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9695"/>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2225151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9695"/>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319036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37179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84662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958423"/>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sp>
        <p:nvSpPr>
          <p:cNvPr id="10" name="Text Placeholder 9"/>
          <p:cNvSpPr>
            <a:spLocks noGrp="1"/>
          </p:cNvSpPr>
          <p:nvPr>
            <p:ph type="body" sz="quarter" idx="11"/>
          </p:nvPr>
        </p:nvSpPr>
        <p:spPr>
          <a:xfrm>
            <a:off x="9533467" y="3073400"/>
            <a:ext cx="2099733" cy="666750"/>
          </a:xfrm>
        </p:spPr>
        <p:txBody>
          <a:bodyPr lIns="0" tIns="0" rIns="0" bIns="0">
            <a:noAutofit/>
          </a:bodyPr>
          <a:lstStyle>
            <a:lvl1pPr marL="0" indent="0" algn="ctr">
              <a:spcBef>
                <a:spcPts val="0"/>
              </a:spcBef>
              <a:buFontTx/>
              <a:buNone/>
              <a:defRPr sz="4800" b="1">
                <a:solidFill>
                  <a:schemeClr val="bg1"/>
                </a:solidFill>
                <a:latin typeface="+mj-lt"/>
              </a:defRPr>
            </a:lvl1pPr>
            <a:lvl2pPr marL="0" indent="0" algn="ctr">
              <a:spcBef>
                <a:spcPts val="0"/>
              </a:spcBef>
              <a:buFontTx/>
              <a:buNone/>
              <a:defRPr sz="4800" b="1">
                <a:solidFill>
                  <a:schemeClr val="bg1"/>
                </a:solidFill>
                <a:latin typeface="+mj-lt"/>
              </a:defRPr>
            </a:lvl2pPr>
            <a:lvl3pPr marL="0" indent="0" algn="ctr">
              <a:spcBef>
                <a:spcPts val="0"/>
              </a:spcBef>
              <a:buFontTx/>
              <a:buNone/>
              <a:defRPr sz="4800" b="1">
                <a:solidFill>
                  <a:schemeClr val="bg1"/>
                </a:solidFill>
                <a:latin typeface="+mj-lt"/>
              </a:defRPr>
            </a:lvl3pPr>
            <a:lvl4pPr marL="0" indent="0" algn="ctr">
              <a:spcBef>
                <a:spcPts val="0"/>
              </a:spcBef>
              <a:buFontTx/>
              <a:buNone/>
              <a:defRPr sz="4800" b="1">
                <a:solidFill>
                  <a:schemeClr val="bg1"/>
                </a:solidFill>
                <a:latin typeface="+mj-lt"/>
              </a:defRPr>
            </a:lvl4pPr>
            <a:lvl5pPr marL="0" indent="0" algn="ctr">
              <a:spcBef>
                <a:spcPts val="0"/>
              </a:spcBef>
              <a:buFontTx/>
              <a:buNone/>
              <a:defRPr sz="4800" b="1">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4124870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525328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2235360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title"/>
          </p:nvPr>
        </p:nvSpPr>
        <p:spPr>
          <a:xfrm>
            <a:off x="3430213" y="3206976"/>
            <a:ext cx="5689600" cy="430887"/>
          </a:xfrm>
        </p:spPr>
        <p:txBody>
          <a:bodyPr wrap="square" lIns="0" tIns="0" rIns="0" bIns="0" anchor="t" anchorCtr="0">
            <a:spAutoFit/>
          </a:bodyPr>
          <a:lstStyle>
            <a:lvl1pPr algn="l">
              <a:defRPr sz="28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114814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75771" y="1016000"/>
            <a:ext cx="11669486"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131414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32224"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467429" y="1016000"/>
            <a:ext cx="9477828"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4223224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9956805"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355601" y="1016000"/>
            <a:ext cx="9368980"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3365119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951040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938719"/>
          </a:xfrm>
        </p:spPr>
        <p:txBody>
          <a:bodyPr wrap="square" lIns="0" tIns="0" rIns="0" bIns="0">
            <a:spAutoFit/>
          </a:bodyPr>
          <a:lstStyle>
            <a:lvl1pPr marL="0" indent="0" algn="l">
              <a:spcBef>
                <a:spcPts val="0"/>
              </a:spcBef>
              <a:spcAft>
                <a:spcPts val="1200"/>
              </a:spcAft>
              <a:buFontTx/>
              <a:buNone/>
              <a:defRPr sz="1800" b="1" baseline="0">
                <a:solidFill>
                  <a:schemeClr val="accent6">
                    <a:lumMod val="50000"/>
                  </a:schemeClr>
                </a:solidFill>
              </a:defRPr>
            </a:lvl1pPr>
            <a:lvl2pPr marL="685800" indent="-228600">
              <a:spcBef>
                <a:spcPts val="0"/>
              </a:spcBef>
              <a:spcAft>
                <a:spcPts val="6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9144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lvl="0"/>
            <a:r>
              <a:rPr lang="en-US" smtClean="0"/>
              <a:t>This is Heading Set in 18pt Arial Bold</a:t>
            </a:r>
          </a:p>
          <a:p>
            <a:pPr lvl="1"/>
            <a:r>
              <a:rPr lang="en-US" smtClean="0"/>
              <a:t>This is Text Level 1, set in 14pt Arial. This is Text Level 1, set in 14pt Arial. This Text Level 1, set in 14pt Arial.</a:t>
            </a:r>
          </a:p>
          <a:p>
            <a:pPr lvl="2"/>
            <a:r>
              <a:rPr lang="en-US" smtClean="0"/>
              <a:t>This is Text Level 2, set in 14pt Arial. This is Text Level 2, set in 14pt Arial. This is Text Level 2, set in 14pt Arial.</a:t>
            </a:r>
            <a:endParaRPr lang="en-US"/>
          </a:p>
        </p:txBody>
      </p:sp>
    </p:spTree>
    <p:extLst>
      <p:ext uri="{BB962C8B-B14F-4D97-AF65-F5344CB8AC3E}">
        <p14:creationId xmlns:p14="http://schemas.microsoft.com/office/powerpoint/2010/main" val="31271253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1323439"/>
          </a:xfrm>
        </p:spPr>
        <p:txBody>
          <a:bodyPr wrap="square" lIns="0" tIns="0" rIns="0" bIns="0">
            <a:spAutoFit/>
          </a:bodyPr>
          <a:lstStyle>
            <a:lvl1pPr marL="228600" indent="-228600" algn="l">
              <a:spcBef>
                <a:spcPts val="0"/>
              </a:spcBef>
              <a:spcAft>
                <a:spcPts val="1200"/>
              </a:spcAft>
              <a:buFont typeface="Arial" panose="020B0604020202020204" pitchFamily="34" charset="0"/>
              <a:buChar char="•"/>
              <a:defRPr sz="1400" b="0" baseline="0">
                <a:solidFill>
                  <a:schemeClr val="accent6">
                    <a:lumMod val="50000"/>
                  </a:schemeClr>
                </a:solidFill>
              </a:defRPr>
            </a:lvl1pPr>
            <a:lvl2pPr marL="6858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11430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1143000" indent="0">
              <a:spcBef>
                <a:spcPts val="0"/>
              </a:spcBef>
              <a:spcAft>
                <a:spcPts val="1200"/>
              </a:spcAft>
              <a:buFontTx/>
              <a:buNone/>
              <a:defRPr sz="1400" baseline="0">
                <a:solidFill>
                  <a:schemeClr val="accent6">
                    <a:lumMod val="50000"/>
                  </a:schemeClr>
                </a:solidFill>
              </a:defRPr>
            </a:lvl4pPr>
            <a:lvl5pPr marL="740664" indent="0">
              <a:spcBef>
                <a:spcPts val="1200"/>
              </a:spcBef>
              <a:buFontTx/>
              <a:buNone/>
              <a:defRPr sz="1400" baseline="0">
                <a:solidFill>
                  <a:schemeClr val="accent6"/>
                </a:solidFill>
              </a:defRPr>
            </a:lvl5pPr>
          </a:lstStyle>
          <a:p>
            <a:pPr lvl="0"/>
            <a:r>
              <a:rPr lang="en-US" smtClean="0"/>
              <a:t>This is Text Level 1, set in 14pt Arial. This is Text Level 1, set in 14pt Arial. This Text Level 1, set in 14pt Arial.</a:t>
            </a:r>
          </a:p>
          <a:p>
            <a:pPr lvl="1"/>
            <a:r>
              <a:rPr lang="en-US" smtClean="0"/>
              <a:t>This is Text Level 2, set in 14pt Arial. This is Text Level 2, set in 14pt Arial. This is Text Level 2, set in 14pt Arial.</a:t>
            </a:r>
          </a:p>
          <a:p>
            <a:pPr lvl="2"/>
            <a:r>
              <a:rPr lang="en-US" smtClean="0"/>
              <a:t>This is Text Level 3, set in 14pt Arial. This is Text Level 3, set in 14pt Arial. This is Text Level 3, set in 14pt Arial.</a:t>
            </a:r>
          </a:p>
          <a:p>
            <a:pPr lvl="3"/>
            <a:r>
              <a:rPr lang="en-US" smtClean="0"/>
              <a:t>This is Text Level 4, set in 14pt Arial. It does not have bullets.</a:t>
            </a:r>
            <a:endParaRPr lang="en-US"/>
          </a:p>
        </p:txBody>
      </p:sp>
    </p:spTree>
    <p:extLst>
      <p:ext uri="{BB962C8B-B14F-4D97-AF65-F5344CB8AC3E}">
        <p14:creationId xmlns:p14="http://schemas.microsoft.com/office/powerpoint/2010/main" val="26985522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5977467" y="1143000"/>
            <a:ext cx="5604933"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Picture Placeholder 14"/>
          <p:cNvSpPr>
            <a:spLocks noGrp="1"/>
          </p:cNvSpPr>
          <p:nvPr>
            <p:ph type="pic" sz="quarter" idx="14"/>
          </p:nvPr>
        </p:nvSpPr>
        <p:spPr>
          <a:xfrm>
            <a:off x="0" y="1143000"/>
            <a:ext cx="5367867" cy="4826000"/>
          </a:xfrm>
        </p:spPr>
        <p:txBody>
          <a:bodyPr>
            <a:normAutofit/>
          </a:bodyPr>
          <a:lstStyle>
            <a:lvl1pPr marL="0" indent="0">
              <a:buFontTx/>
              <a:buNone/>
              <a:defRPr sz="1800" b="1">
                <a:solidFill>
                  <a:schemeClr val="accent6">
                    <a:lumMod val="50000"/>
                  </a:schemeClr>
                </a:solidFill>
              </a:defRPr>
            </a:lvl1pPr>
          </a:lstStyle>
          <a:p>
            <a:r>
              <a:rPr lang="en-US" smtClean="0"/>
              <a:t>Click icon to add picture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59090633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2302934" y="2641135"/>
            <a:ext cx="7586133" cy="3469202"/>
          </a:xfrm>
        </p:spPr>
        <p:txBody>
          <a:bodyPr>
            <a:normAutofit/>
          </a:bodyPr>
          <a:lstStyle>
            <a:lvl1pPr marL="0" indent="0">
              <a:spcBef>
                <a:spcPts val="0"/>
              </a:spcBef>
              <a:spcAft>
                <a:spcPts val="1200"/>
              </a:spcAft>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5262359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able Placeholder 4"/>
          <p:cNvSpPr>
            <a:spLocks noGrp="1"/>
          </p:cNvSpPr>
          <p:nvPr>
            <p:ph type="tbl" sz="quarter" idx="14"/>
          </p:nvPr>
        </p:nvSpPr>
        <p:spPr>
          <a:xfrm>
            <a:off x="609600" y="2794000"/>
            <a:ext cx="10972800" cy="3263900"/>
          </a:xfrm>
        </p:spPr>
        <p:txBody>
          <a:bodyPr>
            <a:normAutofit/>
          </a:bodyPr>
          <a:lstStyle>
            <a:lvl1pPr marL="0" indent="0">
              <a:buFontTx/>
              <a:buNone/>
              <a:defRPr sz="1800" b="1">
                <a:solidFill>
                  <a:schemeClr val="accent6">
                    <a:lumMod val="50000"/>
                  </a:schemeClr>
                </a:solidFill>
              </a:defRPr>
            </a:lvl1pPr>
          </a:lstStyle>
          <a:p>
            <a:r>
              <a:rPr lang="en-US" smtClean="0"/>
              <a:t>Click icon to add table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17525405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740435" y="977902"/>
            <a:ext cx="4826000" cy="1523494"/>
          </a:xfrm>
        </p:spPr>
        <p:txBody>
          <a:bodyPr wrap="square"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609601" y="1220606"/>
            <a:ext cx="5625737" cy="4416788"/>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18760603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11" name="Rectangle 10"/>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4" name="Chart Placeholder 3"/>
          <p:cNvSpPr>
            <a:spLocks noGrp="1"/>
          </p:cNvSpPr>
          <p:nvPr>
            <p:ph type="chart" sz="quarter" idx="14"/>
          </p:nvPr>
        </p:nvSpPr>
        <p:spPr>
          <a:xfrm>
            <a:off x="609601" y="1220606"/>
            <a:ext cx="5435600" cy="4646794"/>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2" name="Chart Placeholder 11"/>
          <p:cNvSpPr>
            <a:spLocks noGrp="1"/>
          </p:cNvSpPr>
          <p:nvPr>
            <p:ph type="chart" sz="quarter" idx="15"/>
          </p:nvPr>
        </p:nvSpPr>
        <p:spPr>
          <a:xfrm>
            <a:off x="6654800" y="1220788"/>
            <a:ext cx="4927600" cy="2259012"/>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5" name="Chart Placeholder 14"/>
          <p:cNvSpPr>
            <a:spLocks noGrp="1"/>
          </p:cNvSpPr>
          <p:nvPr>
            <p:ph type="chart" sz="quarter" idx="16"/>
          </p:nvPr>
        </p:nvSpPr>
        <p:spPr>
          <a:xfrm>
            <a:off x="6654800" y="3568700"/>
            <a:ext cx="4927600" cy="2298700"/>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34224179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4567"/>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224807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89695"/>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378444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295081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3698383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2737116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958423"/>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sp>
        <p:nvSpPr>
          <p:cNvPr id="10" name="Text Placeholder 9"/>
          <p:cNvSpPr>
            <a:spLocks noGrp="1"/>
          </p:cNvSpPr>
          <p:nvPr>
            <p:ph type="body" sz="quarter" idx="11"/>
          </p:nvPr>
        </p:nvSpPr>
        <p:spPr>
          <a:xfrm>
            <a:off x="9533467" y="3073400"/>
            <a:ext cx="2099733" cy="666750"/>
          </a:xfrm>
        </p:spPr>
        <p:txBody>
          <a:bodyPr lIns="0" tIns="0" rIns="0" bIns="0">
            <a:noAutofit/>
          </a:bodyPr>
          <a:lstStyle>
            <a:lvl1pPr marL="0" indent="0" algn="ctr">
              <a:spcBef>
                <a:spcPts val="0"/>
              </a:spcBef>
              <a:buFontTx/>
              <a:buNone/>
              <a:defRPr sz="4800" b="1">
                <a:solidFill>
                  <a:schemeClr val="bg1"/>
                </a:solidFill>
                <a:latin typeface="+mj-lt"/>
              </a:defRPr>
            </a:lvl1pPr>
            <a:lvl2pPr marL="0" indent="0" algn="ctr">
              <a:spcBef>
                <a:spcPts val="0"/>
              </a:spcBef>
              <a:buFontTx/>
              <a:buNone/>
              <a:defRPr sz="4800" b="1">
                <a:solidFill>
                  <a:schemeClr val="bg1"/>
                </a:solidFill>
                <a:latin typeface="+mj-lt"/>
              </a:defRPr>
            </a:lvl2pPr>
            <a:lvl3pPr marL="0" indent="0" algn="ctr">
              <a:spcBef>
                <a:spcPts val="0"/>
              </a:spcBef>
              <a:buFontTx/>
              <a:buNone/>
              <a:defRPr sz="4800" b="1">
                <a:solidFill>
                  <a:schemeClr val="bg1"/>
                </a:solidFill>
                <a:latin typeface="+mj-lt"/>
              </a:defRPr>
            </a:lvl3pPr>
            <a:lvl4pPr marL="0" indent="0" algn="ctr">
              <a:spcBef>
                <a:spcPts val="0"/>
              </a:spcBef>
              <a:buFontTx/>
              <a:buNone/>
              <a:defRPr sz="4800" b="1">
                <a:solidFill>
                  <a:schemeClr val="bg1"/>
                </a:solidFill>
                <a:latin typeface="+mj-lt"/>
              </a:defRPr>
            </a:lvl4pPr>
            <a:lvl5pPr marL="0" indent="0" algn="ctr">
              <a:spcBef>
                <a:spcPts val="0"/>
              </a:spcBef>
              <a:buFontTx/>
              <a:buNone/>
              <a:defRPr sz="4800" b="1">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4016421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82008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solidFill>
                  <a:prstClr val="white"/>
                </a:solidFill>
              </a:rPr>
              <a:t>November 5, 2014</a:t>
            </a:r>
            <a:endParaRPr lang="en-US" dirty="0">
              <a:solidFill>
                <a:prstClr val="white"/>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787837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title"/>
          </p:nvPr>
        </p:nvSpPr>
        <p:spPr>
          <a:xfrm>
            <a:off x="3430213" y="3206976"/>
            <a:ext cx="5689600" cy="430887"/>
          </a:xfrm>
        </p:spPr>
        <p:txBody>
          <a:bodyPr wrap="square" lIns="0" tIns="0" rIns="0" bIns="0" anchor="t" anchorCtr="0">
            <a:spAutoFit/>
          </a:bodyPr>
          <a:lstStyle>
            <a:lvl1pPr algn="l">
              <a:defRPr sz="28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973360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75771" y="1016000"/>
            <a:ext cx="11669486"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2487956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32224"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467429" y="1016000"/>
            <a:ext cx="9477828"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2489693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ight Sideba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9956805" y="675636"/>
            <a:ext cx="2002971" cy="563372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355601" y="1016000"/>
            <a:ext cx="9368980"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3477663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938719"/>
          </a:xfrm>
        </p:spPr>
        <p:txBody>
          <a:bodyPr wrap="square" lIns="0" tIns="0" rIns="0" bIns="0">
            <a:spAutoFit/>
          </a:bodyPr>
          <a:lstStyle>
            <a:lvl1pPr marL="0" indent="0" algn="l">
              <a:spcBef>
                <a:spcPts val="0"/>
              </a:spcBef>
              <a:spcAft>
                <a:spcPts val="1200"/>
              </a:spcAft>
              <a:buFontTx/>
              <a:buNone/>
              <a:defRPr sz="1800" b="1" baseline="0">
                <a:solidFill>
                  <a:schemeClr val="accent6">
                    <a:lumMod val="50000"/>
                  </a:schemeClr>
                </a:solidFill>
              </a:defRPr>
            </a:lvl1pPr>
            <a:lvl2pPr marL="685800" indent="-228600">
              <a:spcBef>
                <a:spcPts val="0"/>
              </a:spcBef>
              <a:spcAft>
                <a:spcPts val="6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9144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lvl="0"/>
            <a:r>
              <a:rPr lang="en-US" smtClean="0"/>
              <a:t>This is Heading Set in 18pt Arial Bold</a:t>
            </a:r>
          </a:p>
          <a:p>
            <a:pPr lvl="1"/>
            <a:r>
              <a:rPr lang="en-US" smtClean="0"/>
              <a:t>This is Text Level 1, set in 14pt Arial. This is Text Level 1, set in 14pt Arial. This Text Level 1, set in 14pt Arial.</a:t>
            </a:r>
          </a:p>
          <a:p>
            <a:pPr lvl="2"/>
            <a:r>
              <a:rPr lang="en-US" smtClean="0"/>
              <a:t>This is Text Level 2, set in 14pt Arial. This is Text Level 2, set in 14pt Arial. This is Text Level 2, set in 14pt Arial.</a:t>
            </a:r>
            <a:endParaRPr lang="en-US"/>
          </a:p>
        </p:txBody>
      </p:sp>
    </p:spTree>
    <p:extLst>
      <p:ext uri="{BB962C8B-B14F-4D97-AF65-F5344CB8AC3E}">
        <p14:creationId xmlns:p14="http://schemas.microsoft.com/office/powerpoint/2010/main" val="7207362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9" name="Rectangle 8"/>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609600" y="1143000"/>
            <a:ext cx="10972800" cy="1323439"/>
          </a:xfrm>
        </p:spPr>
        <p:txBody>
          <a:bodyPr wrap="square" lIns="0" tIns="0" rIns="0" bIns="0">
            <a:spAutoFit/>
          </a:bodyPr>
          <a:lstStyle>
            <a:lvl1pPr marL="228600" indent="-228600" algn="l">
              <a:spcBef>
                <a:spcPts val="0"/>
              </a:spcBef>
              <a:spcAft>
                <a:spcPts val="1200"/>
              </a:spcAft>
              <a:buFont typeface="Arial" panose="020B0604020202020204" pitchFamily="34" charset="0"/>
              <a:buChar char="•"/>
              <a:defRPr sz="1400" b="0" baseline="0">
                <a:solidFill>
                  <a:schemeClr val="accent6">
                    <a:lumMod val="50000"/>
                  </a:schemeClr>
                </a:solidFill>
              </a:defRPr>
            </a:lvl1pPr>
            <a:lvl2pPr marL="6858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2pPr>
            <a:lvl3pPr marL="1143000" indent="-228600">
              <a:spcBef>
                <a:spcPts val="0"/>
              </a:spcBef>
              <a:spcAft>
                <a:spcPts val="1200"/>
              </a:spcAft>
              <a:buClr>
                <a:schemeClr val="accent6">
                  <a:lumMod val="50000"/>
                </a:schemeClr>
              </a:buClr>
              <a:buFont typeface="Arial" panose="020B0604020202020204" pitchFamily="34" charset="0"/>
              <a:buChar char="•"/>
              <a:defRPr sz="1400" baseline="0">
                <a:solidFill>
                  <a:schemeClr val="accent6">
                    <a:lumMod val="50000"/>
                  </a:schemeClr>
                </a:solidFill>
              </a:defRPr>
            </a:lvl3pPr>
            <a:lvl4pPr marL="1143000" indent="0">
              <a:spcBef>
                <a:spcPts val="0"/>
              </a:spcBef>
              <a:spcAft>
                <a:spcPts val="1200"/>
              </a:spcAft>
              <a:buFontTx/>
              <a:buNone/>
              <a:defRPr sz="1400" baseline="0">
                <a:solidFill>
                  <a:schemeClr val="accent6">
                    <a:lumMod val="50000"/>
                  </a:schemeClr>
                </a:solidFill>
              </a:defRPr>
            </a:lvl4pPr>
            <a:lvl5pPr marL="740664" indent="0">
              <a:spcBef>
                <a:spcPts val="1200"/>
              </a:spcBef>
              <a:buFontTx/>
              <a:buNone/>
              <a:defRPr sz="1400" baseline="0">
                <a:solidFill>
                  <a:schemeClr val="accent6"/>
                </a:solidFill>
              </a:defRPr>
            </a:lvl5pPr>
          </a:lstStyle>
          <a:p>
            <a:pPr lvl="0"/>
            <a:r>
              <a:rPr lang="en-US" smtClean="0"/>
              <a:t>This is Text Level 1, set in 14pt Arial. This is Text Level 1, set in 14pt Arial. This Text Level 1, set in 14pt Arial.</a:t>
            </a:r>
          </a:p>
          <a:p>
            <a:pPr lvl="1"/>
            <a:r>
              <a:rPr lang="en-US" smtClean="0"/>
              <a:t>This is Text Level 2, set in 14pt Arial. This is Text Level 2, set in 14pt Arial. This is Text Level 2, set in 14pt Arial.</a:t>
            </a:r>
          </a:p>
          <a:p>
            <a:pPr lvl="2"/>
            <a:r>
              <a:rPr lang="en-US" smtClean="0"/>
              <a:t>This is Text Level 3, set in 14pt Arial. This is Text Level 3, set in 14pt Arial. This is Text Level 3, set in 14pt Arial.</a:t>
            </a:r>
          </a:p>
          <a:p>
            <a:pPr lvl="3"/>
            <a:r>
              <a:rPr lang="en-US" smtClean="0"/>
              <a:t>This is Text Level 4, set in 14pt Arial. It does not have bullets.</a:t>
            </a:r>
            <a:endParaRPr lang="en-US"/>
          </a:p>
        </p:txBody>
      </p:sp>
    </p:spTree>
    <p:extLst>
      <p:ext uri="{BB962C8B-B14F-4D97-AF65-F5344CB8AC3E}">
        <p14:creationId xmlns:p14="http://schemas.microsoft.com/office/powerpoint/2010/main" val="32318617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958423"/>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sp>
        <p:nvSpPr>
          <p:cNvPr id="10" name="Text Placeholder 9"/>
          <p:cNvSpPr>
            <a:spLocks noGrp="1"/>
          </p:cNvSpPr>
          <p:nvPr>
            <p:ph type="body" sz="quarter" idx="11"/>
          </p:nvPr>
        </p:nvSpPr>
        <p:spPr>
          <a:xfrm>
            <a:off x="9533467" y="3073400"/>
            <a:ext cx="2099733" cy="666750"/>
          </a:xfrm>
        </p:spPr>
        <p:txBody>
          <a:bodyPr lIns="0" tIns="0" rIns="0" bIns="0">
            <a:noAutofit/>
          </a:bodyPr>
          <a:lstStyle>
            <a:lvl1pPr marL="0" indent="0" algn="ctr">
              <a:spcBef>
                <a:spcPts val="0"/>
              </a:spcBef>
              <a:buFontTx/>
              <a:buNone/>
              <a:defRPr sz="4800" b="1">
                <a:solidFill>
                  <a:schemeClr val="bg1"/>
                </a:solidFill>
                <a:latin typeface="+mj-lt"/>
              </a:defRPr>
            </a:lvl1pPr>
            <a:lvl2pPr marL="0" indent="0" algn="ctr">
              <a:spcBef>
                <a:spcPts val="0"/>
              </a:spcBef>
              <a:buFontTx/>
              <a:buNone/>
              <a:defRPr sz="4800" b="1">
                <a:solidFill>
                  <a:schemeClr val="bg1"/>
                </a:solidFill>
                <a:latin typeface="+mj-lt"/>
              </a:defRPr>
            </a:lvl2pPr>
            <a:lvl3pPr marL="0" indent="0" algn="ctr">
              <a:spcBef>
                <a:spcPts val="0"/>
              </a:spcBef>
              <a:buFontTx/>
              <a:buNone/>
              <a:defRPr sz="4800" b="1">
                <a:solidFill>
                  <a:schemeClr val="bg1"/>
                </a:solidFill>
                <a:latin typeface="+mj-lt"/>
              </a:defRPr>
            </a:lvl3pPr>
            <a:lvl4pPr marL="0" indent="0" algn="ctr">
              <a:spcBef>
                <a:spcPts val="0"/>
              </a:spcBef>
              <a:buFontTx/>
              <a:buNone/>
              <a:defRPr sz="4800" b="1">
                <a:solidFill>
                  <a:schemeClr val="bg1"/>
                </a:solidFill>
                <a:latin typeface="+mj-lt"/>
              </a:defRPr>
            </a:lvl4pPr>
            <a:lvl5pPr marL="0" indent="0" algn="ctr">
              <a:spcBef>
                <a:spcPts val="0"/>
              </a:spcBef>
              <a:buFontTx/>
              <a:buNone/>
              <a:defRPr sz="4800" b="1">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10695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5977467" y="1143000"/>
            <a:ext cx="5604933"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Picture Placeholder 14"/>
          <p:cNvSpPr>
            <a:spLocks noGrp="1"/>
          </p:cNvSpPr>
          <p:nvPr>
            <p:ph type="pic" sz="quarter" idx="14"/>
          </p:nvPr>
        </p:nvSpPr>
        <p:spPr>
          <a:xfrm>
            <a:off x="0" y="1143000"/>
            <a:ext cx="5367867" cy="4826000"/>
          </a:xfrm>
        </p:spPr>
        <p:txBody>
          <a:bodyPr>
            <a:normAutofit/>
          </a:bodyPr>
          <a:lstStyle>
            <a:lvl1pPr marL="0" indent="0">
              <a:buFontTx/>
              <a:buNone/>
              <a:defRPr sz="1800" b="1">
                <a:solidFill>
                  <a:schemeClr val="accent6">
                    <a:lumMod val="50000"/>
                  </a:schemeClr>
                </a:solidFill>
              </a:defRPr>
            </a:lvl1pPr>
          </a:lstStyle>
          <a:p>
            <a:r>
              <a:rPr lang="en-US" smtClean="0"/>
              <a:t>Click icon to add picture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412365326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3pPr>
            <a:lvl4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4pPr>
            <a:lvl5pPr marL="914400" indent="-228600">
              <a:spcBef>
                <a:spcPts val="0"/>
              </a:spcBef>
              <a:spcAft>
                <a:spcPts val="600"/>
              </a:spcAft>
              <a:buFont typeface="Arial" panose="020B0604020202020204" pitchFamily="34" charset="0"/>
              <a:buChar char="•"/>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2302934" y="2641135"/>
            <a:ext cx="7586133" cy="3469202"/>
          </a:xfrm>
        </p:spPr>
        <p:txBody>
          <a:bodyPr>
            <a:normAutofit/>
          </a:bodyPr>
          <a:lstStyle>
            <a:lvl1pPr marL="0" indent="0">
              <a:spcBef>
                <a:spcPts val="0"/>
              </a:spcBef>
              <a:spcAft>
                <a:spcPts val="1200"/>
              </a:spcAft>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11695745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09600" y="977902"/>
            <a:ext cx="10972800" cy="1523494"/>
          </a:xfrm>
        </p:spPr>
        <p:txBody>
          <a:bodyPr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able Placeholder 4"/>
          <p:cNvSpPr>
            <a:spLocks noGrp="1"/>
          </p:cNvSpPr>
          <p:nvPr>
            <p:ph type="tbl" sz="quarter" idx="14"/>
          </p:nvPr>
        </p:nvSpPr>
        <p:spPr>
          <a:xfrm>
            <a:off x="609600" y="2794000"/>
            <a:ext cx="10972800" cy="3263900"/>
          </a:xfrm>
        </p:spPr>
        <p:txBody>
          <a:bodyPr>
            <a:normAutofit/>
          </a:bodyPr>
          <a:lstStyle>
            <a:lvl1pPr marL="0" indent="0">
              <a:buFontTx/>
              <a:buNone/>
              <a:defRPr sz="1800" b="1">
                <a:solidFill>
                  <a:schemeClr val="accent6">
                    <a:lumMod val="50000"/>
                  </a:schemeClr>
                </a:solidFill>
              </a:defRPr>
            </a:lvl1pPr>
          </a:lstStyle>
          <a:p>
            <a:r>
              <a:rPr lang="en-US" smtClean="0"/>
              <a:t>Click icon to add table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35756188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8" name="Group 7"/>
          <p:cNvGrpSpPr/>
          <p:nvPr userDrawn="1"/>
        </p:nvGrpSpPr>
        <p:grpSpPr>
          <a:xfrm>
            <a:off x="0" y="675636"/>
            <a:ext cx="12192000" cy="6182364"/>
            <a:chOff x="0" y="675636"/>
            <a:chExt cx="12192000" cy="6182364"/>
          </a:xfrm>
        </p:grpSpPr>
        <p:sp>
          <p:nvSpPr>
            <p:cNvPr id="10" name="Rectangle 9"/>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p:nvPr>
        </p:nvSpPr>
        <p:spPr>
          <a:xfrm>
            <a:off x="6740435" y="977902"/>
            <a:ext cx="4826000" cy="1523494"/>
          </a:xfrm>
        </p:spPr>
        <p:txBody>
          <a:bodyPr wrap="square" lIns="0" tIns="0" rIns="0" bIns="0">
            <a:spAutoFit/>
          </a:bodyPr>
          <a:lstStyle>
            <a:lvl1pPr marL="0" indent="0" algn="l">
              <a:spcBef>
                <a:spcPts val="0"/>
              </a:spcBef>
              <a:spcAft>
                <a:spcPts val="1200"/>
              </a:spcAft>
              <a:buFontTx/>
              <a:buNone/>
              <a:defRPr sz="1800" b="1">
                <a:solidFill>
                  <a:schemeClr val="accent6">
                    <a:lumMod val="50000"/>
                  </a:schemeClr>
                </a:solidFill>
              </a:defRPr>
            </a:lvl1pPr>
            <a:lvl2pPr marL="685800" indent="-228600">
              <a:spcBef>
                <a:spcPts val="0"/>
              </a:spcBef>
              <a:spcAft>
                <a:spcPts val="600"/>
              </a:spcAft>
              <a:buFont typeface="Arial" panose="020B0604020202020204" pitchFamily="34" charset="0"/>
              <a:buChar char="•"/>
              <a:defRPr sz="1400">
                <a:solidFill>
                  <a:schemeClr val="accent6">
                    <a:lumMod val="50000"/>
                  </a:schemeClr>
                </a:solidFill>
              </a:defRPr>
            </a:lvl2pPr>
            <a:lvl3pPr marL="685800" indent="0">
              <a:spcBef>
                <a:spcPts val="0"/>
              </a:spcBef>
              <a:spcAft>
                <a:spcPts val="600"/>
              </a:spcAft>
              <a:buFontTx/>
              <a:buNone/>
              <a:defRPr sz="1400" baseline="0">
                <a:solidFill>
                  <a:schemeClr val="accent6">
                    <a:lumMod val="50000"/>
                  </a:schemeClr>
                </a:solidFill>
              </a:defRPr>
            </a:lvl3pPr>
            <a:lvl4pPr marL="685800" indent="0">
              <a:spcBef>
                <a:spcPts val="0"/>
              </a:spcBef>
              <a:spcAft>
                <a:spcPts val="600"/>
              </a:spcAft>
              <a:buFontTx/>
              <a:buNone/>
              <a:defRPr sz="1400" baseline="0">
                <a:solidFill>
                  <a:schemeClr val="accent6">
                    <a:lumMod val="50000"/>
                  </a:schemeClr>
                </a:solidFill>
              </a:defRPr>
            </a:lvl4pPr>
            <a:lvl5pPr marL="685800" indent="0">
              <a:spcBef>
                <a:spcPts val="0"/>
              </a:spcBef>
              <a:spcAft>
                <a:spcPts val="600"/>
              </a:spcAft>
              <a:buFontTx/>
              <a:buNone/>
              <a:defRPr sz="1400" baseline="0">
                <a:solidFill>
                  <a:schemeClr val="accent6">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quarter" idx="14"/>
          </p:nvPr>
        </p:nvSpPr>
        <p:spPr>
          <a:xfrm>
            <a:off x="609601" y="1220606"/>
            <a:ext cx="5625737" cy="4416788"/>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7460576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11" name="Rectangle 10"/>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solidFill>
                  <a:prstClr val="white"/>
                </a:solidFill>
              </a:rPr>
              <a:pPr/>
              <a:t>‹#›</a:t>
            </a:fld>
            <a:endParaRPr lang="en-US">
              <a:solidFill>
                <a:prstClr val="white"/>
              </a:solidFill>
            </a:endParaRPr>
          </a:p>
        </p:txBody>
      </p:sp>
      <p:sp>
        <p:nvSpPr>
          <p:cNvPr id="4" name="Chart Placeholder 3"/>
          <p:cNvSpPr>
            <a:spLocks noGrp="1"/>
          </p:cNvSpPr>
          <p:nvPr>
            <p:ph type="chart" sz="quarter" idx="14"/>
          </p:nvPr>
        </p:nvSpPr>
        <p:spPr>
          <a:xfrm>
            <a:off x="609601" y="1220606"/>
            <a:ext cx="5435600" cy="4646794"/>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2" name="Chart Placeholder 11"/>
          <p:cNvSpPr>
            <a:spLocks noGrp="1"/>
          </p:cNvSpPr>
          <p:nvPr>
            <p:ph type="chart" sz="quarter" idx="15"/>
          </p:nvPr>
        </p:nvSpPr>
        <p:spPr>
          <a:xfrm>
            <a:off x="6654800" y="1220788"/>
            <a:ext cx="4927600" cy="2259012"/>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sp>
        <p:nvSpPr>
          <p:cNvPr id="15" name="Chart Placeholder 14"/>
          <p:cNvSpPr>
            <a:spLocks noGrp="1"/>
          </p:cNvSpPr>
          <p:nvPr>
            <p:ph type="chart" sz="quarter" idx="16"/>
          </p:nvPr>
        </p:nvSpPr>
        <p:spPr>
          <a:xfrm>
            <a:off x="6654800" y="3568700"/>
            <a:ext cx="4927600" cy="2298700"/>
          </a:xfrm>
        </p:spPr>
        <p:txBody>
          <a:bodyPr>
            <a:normAutofit/>
          </a:bodyPr>
          <a:lstStyle>
            <a:lvl1pPr marL="0" indent="0">
              <a:buFontTx/>
              <a:buNone/>
              <a:defRPr sz="1800" b="1">
                <a:solidFill>
                  <a:schemeClr val="accent6">
                    <a:lumMod val="50000"/>
                  </a:schemeClr>
                </a:solidFill>
              </a:defRPr>
            </a:lvl1pPr>
          </a:lstStyle>
          <a:p>
            <a:r>
              <a:rPr lang="en-US" smtClean="0"/>
              <a:t>Click icon to add chart</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Tree>
    <p:extLst>
      <p:ext uri="{BB962C8B-B14F-4D97-AF65-F5344CB8AC3E}">
        <p14:creationId xmlns:p14="http://schemas.microsoft.com/office/powerpoint/2010/main" val="2034108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349544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ctrTitle"/>
          </p:nvPr>
        </p:nvSpPr>
        <p:spPr>
          <a:xfrm>
            <a:off x="3403600" y="2791509"/>
            <a:ext cx="5334000" cy="430887"/>
          </a:xfrm>
        </p:spPr>
        <p:txBody>
          <a:bodyPr wrap="square" lIns="0" tIns="0" rIns="0" bIns="0" anchor="t" anchorCtr="0">
            <a:spAutoFit/>
          </a:bodyPr>
          <a:lstStyle>
            <a:lvl1pPr algn="l">
              <a:defRPr sz="2800" baseline="0">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3403600" y="4334863"/>
            <a:ext cx="2844800" cy="138499"/>
          </a:xfrm>
        </p:spPr>
        <p:txBody>
          <a:bodyPr lIns="0" tIns="0" rIns="0" bIns="0">
            <a:spAutoFit/>
          </a:bodyPr>
          <a:lstStyle>
            <a:lvl1pPr>
              <a:defRPr sz="900" b="1" i="0" cap="all" baseline="0">
                <a:solidFill>
                  <a:schemeClr val="bg1"/>
                </a:solidFill>
              </a:defRPr>
            </a:lvl1pPr>
          </a:lstStyle>
          <a:p>
            <a:r>
              <a:rPr lang="en-US" smtClean="0"/>
              <a:t>November 5, 2014</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3467" y="6160000"/>
            <a:ext cx="2354523" cy="466345"/>
          </a:xfrm>
          <a:prstGeom prst="rect">
            <a:avLst/>
          </a:prstGeom>
        </p:spPr>
      </p:pic>
    </p:spTree>
    <p:extLst>
      <p:ext uri="{BB962C8B-B14F-4D97-AF65-F5344CB8AC3E}">
        <p14:creationId xmlns:p14="http://schemas.microsoft.com/office/powerpoint/2010/main" val="341256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61047"/>
          </a:xfrm>
          <a:prstGeom prst="rect">
            <a:avLst/>
          </a:prstGeom>
        </p:spPr>
      </p:pic>
      <p:sp>
        <p:nvSpPr>
          <p:cNvPr id="2" name="Title 1"/>
          <p:cNvSpPr>
            <a:spLocks noGrp="1"/>
          </p:cNvSpPr>
          <p:nvPr>
            <p:ph type="title"/>
          </p:nvPr>
        </p:nvSpPr>
        <p:spPr>
          <a:xfrm>
            <a:off x="3430213" y="3206976"/>
            <a:ext cx="5689600" cy="430887"/>
          </a:xfrm>
        </p:spPr>
        <p:txBody>
          <a:bodyPr wrap="square" lIns="0" tIns="0" rIns="0" bIns="0" anchor="t" anchorCtr="0">
            <a:spAutoFit/>
          </a:bodyPr>
          <a:lstStyle>
            <a:lvl1pPr algn="l">
              <a:defRPr sz="28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7549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675636"/>
            <a:ext cx="12192000" cy="6182364"/>
            <a:chOff x="0" y="675636"/>
            <a:chExt cx="12192000" cy="6182364"/>
          </a:xfrm>
        </p:grpSpPr>
        <p:sp>
          <p:nvSpPr>
            <p:cNvPr id="8" name="Rectangle 7"/>
            <p:cNvSpPr/>
            <p:nvPr userDrawn="1"/>
          </p:nvSpPr>
          <p:spPr>
            <a:xfrm>
              <a:off x="11643360" y="6309360"/>
              <a:ext cx="548640" cy="5486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675636"/>
              <a:ext cx="12192000" cy="0"/>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22978"/>
              <a:ext cx="12192000"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6172"/>
            <a:ext cx="10972800" cy="369332"/>
          </a:xfrm>
        </p:spPr>
        <p:txBody>
          <a:bodyPr lIns="0" tIns="0" rIns="0" bIns="0">
            <a:spAutoFit/>
          </a:bodyPr>
          <a:lstStyle>
            <a:lvl1pPr algn="l">
              <a:defRPr sz="2400">
                <a:solidFill>
                  <a:schemeClr val="accent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11700934" y="6544226"/>
            <a:ext cx="423333" cy="123111"/>
          </a:xfrm>
        </p:spPr>
        <p:txBody>
          <a:bodyPr wrap="square" lIns="0" tIns="0" rIns="0" bIns="0">
            <a:spAutoFit/>
          </a:bodyPr>
          <a:lstStyle>
            <a:lvl1pPr algn="ctr">
              <a:defRPr sz="800" b="1" i="0" baseline="0">
                <a:solidFill>
                  <a:schemeClr val="bg1"/>
                </a:solidFill>
              </a:defRPr>
            </a:lvl1pPr>
          </a:lstStyle>
          <a:p>
            <a:fld id="{2066355A-084C-D24E-9AD2-7E4FC41EA62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11" y="6505387"/>
            <a:ext cx="1080310" cy="213969"/>
          </a:xfrm>
          <a:prstGeom prst="rect">
            <a:avLst/>
          </a:prstGeom>
        </p:spPr>
      </p:pic>
      <p:sp>
        <p:nvSpPr>
          <p:cNvPr id="13" name="Text Placeholder 12"/>
          <p:cNvSpPr>
            <a:spLocks noGrp="1"/>
          </p:cNvSpPr>
          <p:nvPr>
            <p:ph type="body" sz="quarter" idx="13" hasCustomPrompt="1"/>
          </p:nvPr>
        </p:nvSpPr>
        <p:spPr>
          <a:xfrm>
            <a:off x="275771" y="1016000"/>
            <a:ext cx="11669486" cy="246221"/>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800" b="0" cap="none" baseline="0">
                <a:solidFill>
                  <a:schemeClr val="accent6">
                    <a:lumMod val="50000"/>
                  </a:schemeClr>
                </a:solidFill>
              </a:defRPr>
            </a:lvl1pPr>
            <a:lvl2pPr marL="0" indent="0">
              <a:spcBef>
                <a:spcPts val="0"/>
              </a:spcBef>
              <a:spcAft>
                <a:spcPts val="0"/>
              </a:spcAft>
              <a:buClr>
                <a:schemeClr val="accent6">
                  <a:lumMod val="50000"/>
                </a:schemeClr>
              </a:buClr>
              <a:buFontTx/>
              <a:buNone/>
              <a:defRPr sz="800" cap="all" baseline="0">
                <a:solidFill>
                  <a:schemeClr val="accent6"/>
                </a:solidFill>
              </a:defRPr>
            </a:lvl2pPr>
            <a:lvl3pPr marL="0" indent="0">
              <a:spcBef>
                <a:spcPts val="0"/>
              </a:spcBef>
              <a:spcAft>
                <a:spcPts val="0"/>
              </a:spcAft>
              <a:buClr>
                <a:schemeClr val="accent6">
                  <a:lumMod val="50000"/>
                </a:schemeClr>
              </a:buClr>
              <a:buFontTx/>
              <a:buNone/>
              <a:defRPr sz="800" cap="all" baseline="0">
                <a:solidFill>
                  <a:schemeClr val="accent6"/>
                </a:solidFill>
              </a:defRPr>
            </a:lvl3pPr>
            <a:lvl4pPr marL="740664" indent="0">
              <a:spcBef>
                <a:spcPts val="1200"/>
              </a:spcBef>
              <a:buFontTx/>
              <a:buNone/>
              <a:defRPr sz="1400" baseline="0">
                <a:solidFill>
                  <a:schemeClr val="accent6"/>
                </a:solidFill>
              </a:defRPr>
            </a:lvl4pPr>
            <a:lvl5pPr marL="740664" indent="0">
              <a:spcBef>
                <a:spcPts val="1200"/>
              </a:spcBef>
              <a:buFontTx/>
              <a:buNone/>
              <a:defRPr sz="1400" baseline="0">
                <a:solidFill>
                  <a:schemeClr val="accent6"/>
                </a:solidFill>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mtClean="0"/>
              <a:t>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This is disclaimer Test Set in 8pt Arial. </a:t>
            </a:r>
            <a:endParaRPr lang="en-US"/>
          </a:p>
        </p:txBody>
      </p:sp>
    </p:spTree>
    <p:extLst>
      <p:ext uri="{BB962C8B-B14F-4D97-AF65-F5344CB8AC3E}">
        <p14:creationId xmlns:p14="http://schemas.microsoft.com/office/powerpoint/2010/main" val="1389889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November 5, 2014</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4" r:id="rId2"/>
    <p:sldLayoutId id="2147493475" r:id="rId3"/>
    <p:sldLayoutId id="2147493476" r:id="rId4"/>
    <p:sldLayoutId id="2147493477" r:id="rId5"/>
    <p:sldLayoutId id="2147493478" r:id="rId6"/>
    <p:sldLayoutId id="2147493479" r:id="rId7"/>
    <p:sldLayoutId id="2147493473" r:id="rId8"/>
    <p:sldLayoutId id="2147493486" r:id="rId9"/>
    <p:sldLayoutId id="2147493487" r:id="rId10"/>
    <p:sldLayoutId id="2147493488" r:id="rId11"/>
    <p:sldLayoutId id="2147493483" r:id="rId12"/>
    <p:sldLayoutId id="2147493485" r:id="rId13"/>
    <p:sldLayoutId id="2147493457" r:id="rId14"/>
    <p:sldLayoutId id="2147493480" r:id="rId15"/>
    <p:sldLayoutId id="2147493484" r:id="rId16"/>
    <p:sldLayoutId id="2147493481" r:id="rId17"/>
    <p:sldLayoutId id="2147493482" r:id="rId18"/>
  </p:sldLayoutIdLst>
  <p:hf sldNum="0" hdr="0" ftr="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November 5, 2014</a:t>
            </a: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579437"/>
      </p:ext>
    </p:extLst>
  </p:cSld>
  <p:clrMap bg1="lt1" tx1="dk1" bg2="lt2" tx2="dk2" accent1="accent1" accent2="accent2" accent3="accent3" accent4="accent4" accent5="accent5" accent6="accent6" hlink="hlink" folHlink="folHlink"/>
  <p:sldLayoutIdLst>
    <p:sldLayoutId id="2147493528" r:id="rId1"/>
    <p:sldLayoutId id="2147493529" r:id="rId2"/>
    <p:sldLayoutId id="2147493530" r:id="rId3"/>
    <p:sldLayoutId id="2147493531" r:id="rId4"/>
    <p:sldLayoutId id="2147493532" r:id="rId5"/>
    <p:sldLayoutId id="2147493533" r:id="rId6"/>
    <p:sldLayoutId id="2147493534" r:id="rId7"/>
    <p:sldLayoutId id="2147493535" r:id="rId8"/>
    <p:sldLayoutId id="2147493536" r:id="rId9"/>
    <p:sldLayoutId id="2147493537" r:id="rId10"/>
    <p:sldLayoutId id="2147493538" r:id="rId11"/>
    <p:sldLayoutId id="2147493539" r:id="rId12"/>
    <p:sldLayoutId id="2147493540" r:id="rId13"/>
    <p:sldLayoutId id="2147493541" r:id="rId14"/>
    <p:sldLayoutId id="2147493542" r:id="rId15"/>
    <p:sldLayoutId id="2147493543" r:id="rId16"/>
    <p:sldLayoutId id="2147493544" r:id="rId17"/>
    <p:sldLayoutId id="2147493545" r:id="rId18"/>
  </p:sldLayoutIdLst>
  <p:hf sldNum="0" hdr="0" ftr="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November 5, 2014</a:t>
            </a: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45529"/>
      </p:ext>
    </p:extLst>
  </p:cSld>
  <p:clrMap bg1="lt1" tx1="dk1" bg2="lt2" tx2="dk2" accent1="accent1" accent2="accent2" accent3="accent3" accent4="accent4" accent5="accent5" accent6="accent6" hlink="hlink" folHlink="folHlink"/>
  <p:sldLayoutIdLst>
    <p:sldLayoutId id="2147493799" r:id="rId1"/>
    <p:sldLayoutId id="2147493800" r:id="rId2"/>
    <p:sldLayoutId id="2147493801" r:id="rId3"/>
    <p:sldLayoutId id="2147493802" r:id="rId4"/>
    <p:sldLayoutId id="2147493803" r:id="rId5"/>
    <p:sldLayoutId id="2147493804" r:id="rId6"/>
    <p:sldLayoutId id="2147493805" r:id="rId7"/>
    <p:sldLayoutId id="2147493806" r:id="rId8"/>
    <p:sldLayoutId id="2147493807" r:id="rId9"/>
    <p:sldLayoutId id="2147493808" r:id="rId10"/>
    <p:sldLayoutId id="2147493809" r:id="rId11"/>
    <p:sldLayoutId id="2147493810" r:id="rId12"/>
    <p:sldLayoutId id="2147493811" r:id="rId13"/>
    <p:sldLayoutId id="2147493812" r:id="rId14"/>
    <p:sldLayoutId id="2147493813" r:id="rId15"/>
    <p:sldLayoutId id="2147493814" r:id="rId16"/>
    <p:sldLayoutId id="2147493815" r:id="rId17"/>
    <p:sldLayoutId id="2147493816" r:id="rId18"/>
  </p:sldLayoutIdLst>
  <p:hf sldNum="0" hdr="0" ftr="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16.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403600" y="2791509"/>
            <a:ext cx="5334000" cy="984885"/>
          </a:xfrm>
        </p:spPr>
        <p:txBody>
          <a:bodyPr/>
          <a:lstStyle/>
          <a:p>
            <a:r>
              <a:rPr lang="en-US" dirty="0" smtClean="0"/>
              <a:t>Lea County </a:t>
            </a:r>
            <a:r>
              <a:rPr lang="en-US" dirty="0" err="1" smtClean="0"/>
              <a:t>EnergyPlex</a:t>
            </a:r>
            <a:r>
              <a:rPr lang="en-US" dirty="0" smtClean="0"/>
              <a:t> Summit</a:t>
            </a:r>
            <a:br>
              <a:rPr lang="en-US" dirty="0" smtClean="0"/>
            </a:br>
            <a:r>
              <a:rPr lang="en-US" sz="1800" i="1" dirty="0" smtClean="0"/>
              <a:t>Clay Bateman</a:t>
            </a:r>
            <a:br>
              <a:rPr lang="en-US" sz="1800" i="1" dirty="0" smtClean="0"/>
            </a:br>
            <a:r>
              <a:rPr lang="en-US" sz="1800" i="1" dirty="0" smtClean="0"/>
              <a:t>Vice President of New Mexico</a:t>
            </a:r>
            <a:endParaRPr lang="en-US" sz="1800" i="1" dirty="0"/>
          </a:p>
        </p:txBody>
      </p:sp>
      <p:sp>
        <p:nvSpPr>
          <p:cNvPr id="3" name="Date Placeholder 2"/>
          <p:cNvSpPr>
            <a:spLocks noGrp="1"/>
          </p:cNvSpPr>
          <p:nvPr>
            <p:ph type="dt" sz="half" idx="10"/>
          </p:nvPr>
        </p:nvSpPr>
        <p:spPr>
          <a:xfrm>
            <a:off x="3403600" y="4296391"/>
            <a:ext cx="2844800" cy="215444"/>
          </a:xfrm>
        </p:spPr>
        <p:txBody>
          <a:bodyPr/>
          <a:lstStyle/>
          <a:p>
            <a:r>
              <a:rPr lang="en-US" sz="1400" dirty="0" smtClean="0"/>
              <a:t>June 2017</a:t>
            </a:r>
            <a:endParaRPr lang="en-US" sz="1400" dirty="0"/>
          </a:p>
        </p:txBody>
      </p:sp>
    </p:spTree>
    <p:extLst>
      <p:ext uri="{BB962C8B-B14F-4D97-AF65-F5344CB8AC3E}">
        <p14:creationId xmlns:p14="http://schemas.microsoft.com/office/powerpoint/2010/main" val="3636654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PRESENTATIONS\2017\February\4Q16 Earnings Presentation\Maps\Overview_20170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2" y="1249184"/>
            <a:ext cx="5403141" cy="41751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672"/>
            <a:ext cx="10972800" cy="646331"/>
          </a:xfrm>
        </p:spPr>
        <p:txBody>
          <a:bodyPr/>
          <a:lstStyle/>
          <a:p>
            <a:r>
              <a:rPr lang="en-US" dirty="0" smtClean="0"/>
              <a:t>Concho Resources </a:t>
            </a:r>
            <a:br>
              <a:rPr lang="en-US" dirty="0" smtClean="0"/>
            </a:br>
            <a:r>
              <a:rPr lang="en-US" sz="1800" i="1" dirty="0" smtClean="0"/>
              <a:t>Largest Pure-Play Permian Company</a:t>
            </a:r>
            <a:endParaRPr lang="en-US" dirty="0"/>
          </a:p>
        </p:txBody>
      </p:sp>
      <p:sp>
        <p:nvSpPr>
          <p:cNvPr id="4" name="Slide Number Placeholder 21"/>
          <p:cNvSpPr>
            <a:spLocks noGrp="1"/>
          </p:cNvSpPr>
          <p:nvPr>
            <p:ph type="sldNum" sz="quarter" idx="12"/>
          </p:nvPr>
        </p:nvSpPr>
        <p:spPr>
          <a:xfrm>
            <a:off x="11700943" y="6544244"/>
            <a:ext cx="423333" cy="123111"/>
          </a:xfrm>
        </p:spPr>
        <p:txBody>
          <a:bodyPr/>
          <a:lstStyle/>
          <a:p>
            <a:r>
              <a:rPr lang="en-US" dirty="0">
                <a:solidFill>
                  <a:prstClr val="white"/>
                </a:solidFill>
              </a:rPr>
              <a:t>2</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07" y="5401845"/>
            <a:ext cx="1021708" cy="789708"/>
          </a:xfrm>
          <a:prstGeom prst="rect">
            <a:avLst/>
          </a:prstGeom>
          <a:noFill/>
          <a:ln w="9525">
            <a:solidFill>
              <a:srgbClr val="CBCC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88438" y="5007244"/>
            <a:ext cx="1005578" cy="162620"/>
            <a:chOff x="3663401" y="5039132"/>
            <a:chExt cx="1005840" cy="162620"/>
          </a:xfrm>
        </p:grpSpPr>
        <p:sp>
          <p:nvSpPr>
            <p:cNvPr id="9" name="Rectangle 8"/>
            <p:cNvSpPr/>
            <p:nvPr/>
          </p:nvSpPr>
          <p:spPr>
            <a:xfrm>
              <a:off x="3663401" y="5039132"/>
              <a:ext cx="1005840" cy="16262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43725" y="5072451"/>
              <a:ext cx="91440" cy="914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885776" y="5064127"/>
              <a:ext cx="658835" cy="123111"/>
            </a:xfrm>
            <a:prstGeom prst="rect">
              <a:avLst/>
            </a:prstGeom>
            <a:noFill/>
          </p:spPr>
          <p:txBody>
            <a:bodyPr wrap="none" lIns="0" tIns="0" rIns="0" bIns="0" rtlCol="0">
              <a:spAutoFit/>
            </a:bodyPr>
            <a:lstStyle/>
            <a:p>
              <a:r>
                <a:rPr lang="en-US" sz="800" b="1" dirty="0" smtClean="0">
                  <a:solidFill>
                    <a:prstClr val="white">
                      <a:lumMod val="50000"/>
                    </a:prstClr>
                  </a:solidFill>
                </a:rPr>
                <a:t>CXO Acreage</a:t>
              </a:r>
              <a:endParaRPr lang="en-US" sz="800" b="1" dirty="0">
                <a:solidFill>
                  <a:prstClr val="white">
                    <a:lumMod val="50000"/>
                  </a:prstClr>
                </a:solidFill>
              </a:endParaRPr>
            </a:p>
          </p:txBody>
        </p:sp>
      </p:grpSp>
      <p:sp>
        <p:nvSpPr>
          <p:cNvPr id="12" name="TextBox 11"/>
          <p:cNvSpPr txBox="1"/>
          <p:nvPr/>
        </p:nvSpPr>
        <p:spPr>
          <a:xfrm>
            <a:off x="1569418" y="2268120"/>
            <a:ext cx="836768" cy="646331"/>
          </a:xfrm>
          <a:prstGeom prst="rect">
            <a:avLst/>
          </a:prstGeom>
          <a:noFill/>
        </p:spPr>
        <p:txBody>
          <a:bodyPr wrap="none" lIns="0" tIns="0" rIns="0" bIns="0" rtlCol="0">
            <a:spAutoFit/>
          </a:bodyPr>
          <a:lstStyle/>
          <a:p>
            <a:pPr algn="ctr"/>
            <a:r>
              <a:rPr lang="en-US" sz="1400" b="1" dirty="0" smtClean="0">
                <a:solidFill>
                  <a:srgbClr val="003531"/>
                </a:solidFill>
              </a:rPr>
              <a:t>Northern</a:t>
            </a:r>
          </a:p>
          <a:p>
            <a:pPr algn="ctr"/>
            <a:r>
              <a:rPr lang="en-US" sz="1400" b="1" dirty="0" smtClean="0">
                <a:solidFill>
                  <a:srgbClr val="003531"/>
                </a:solidFill>
              </a:rPr>
              <a:t>Delaware </a:t>
            </a:r>
            <a:br>
              <a:rPr lang="en-US" sz="1400" b="1" dirty="0" smtClean="0">
                <a:solidFill>
                  <a:srgbClr val="003531"/>
                </a:solidFill>
              </a:rPr>
            </a:br>
            <a:r>
              <a:rPr lang="en-US" sz="1400" b="1" dirty="0" smtClean="0">
                <a:solidFill>
                  <a:srgbClr val="003531"/>
                </a:solidFill>
              </a:rPr>
              <a:t>Basin</a:t>
            </a:r>
            <a:endParaRPr lang="en-US" sz="1400" b="1" dirty="0">
              <a:solidFill>
                <a:srgbClr val="003531"/>
              </a:solidFill>
            </a:endParaRPr>
          </a:p>
        </p:txBody>
      </p:sp>
      <p:sp>
        <p:nvSpPr>
          <p:cNvPr id="13" name="TextBox 12"/>
          <p:cNvSpPr txBox="1"/>
          <p:nvPr/>
        </p:nvSpPr>
        <p:spPr>
          <a:xfrm>
            <a:off x="860157" y="1490885"/>
            <a:ext cx="1615604" cy="215444"/>
          </a:xfrm>
          <a:prstGeom prst="rect">
            <a:avLst/>
          </a:prstGeom>
          <a:noFill/>
        </p:spPr>
        <p:txBody>
          <a:bodyPr wrap="square" lIns="0" tIns="0" rIns="0" bIns="0" rtlCol="0">
            <a:spAutoFit/>
          </a:bodyPr>
          <a:lstStyle/>
          <a:p>
            <a:pPr algn="ctr"/>
            <a:r>
              <a:rPr lang="en-US" sz="1400" b="1" dirty="0" smtClean="0">
                <a:solidFill>
                  <a:srgbClr val="003531"/>
                </a:solidFill>
              </a:rPr>
              <a:t>New Mexico Shelf</a:t>
            </a:r>
            <a:endParaRPr lang="en-US" sz="1400" b="1" dirty="0">
              <a:solidFill>
                <a:srgbClr val="003531"/>
              </a:solidFill>
            </a:endParaRPr>
          </a:p>
        </p:txBody>
      </p:sp>
      <p:sp>
        <p:nvSpPr>
          <p:cNvPr id="14" name="TextBox 13"/>
          <p:cNvSpPr txBox="1"/>
          <p:nvPr/>
        </p:nvSpPr>
        <p:spPr>
          <a:xfrm>
            <a:off x="4101353" y="2003418"/>
            <a:ext cx="905229" cy="430887"/>
          </a:xfrm>
          <a:prstGeom prst="rect">
            <a:avLst/>
          </a:prstGeom>
          <a:noFill/>
        </p:spPr>
        <p:txBody>
          <a:bodyPr wrap="square" lIns="0" tIns="0" rIns="0" bIns="0" rtlCol="0">
            <a:spAutoFit/>
          </a:bodyPr>
          <a:lstStyle/>
          <a:p>
            <a:pPr algn="ctr"/>
            <a:r>
              <a:rPr lang="en-US" sz="1400" b="1" dirty="0" smtClean="0">
                <a:solidFill>
                  <a:srgbClr val="003531"/>
                </a:solidFill>
              </a:rPr>
              <a:t>Midland</a:t>
            </a:r>
            <a:br>
              <a:rPr lang="en-US" sz="1400" b="1" dirty="0" smtClean="0">
                <a:solidFill>
                  <a:srgbClr val="003531"/>
                </a:solidFill>
              </a:rPr>
            </a:br>
            <a:r>
              <a:rPr lang="en-US" sz="1400" b="1" dirty="0" smtClean="0">
                <a:solidFill>
                  <a:srgbClr val="003531"/>
                </a:solidFill>
              </a:rPr>
              <a:t>Basin</a:t>
            </a:r>
            <a:endParaRPr lang="en-US" sz="1400" b="1" dirty="0">
              <a:solidFill>
                <a:srgbClr val="003531"/>
              </a:solidFill>
            </a:endParaRPr>
          </a:p>
        </p:txBody>
      </p:sp>
      <p:sp>
        <p:nvSpPr>
          <p:cNvPr id="15" name="TextBox 14"/>
          <p:cNvSpPr txBox="1"/>
          <p:nvPr/>
        </p:nvSpPr>
        <p:spPr>
          <a:xfrm>
            <a:off x="1925775" y="6358666"/>
            <a:ext cx="9388639" cy="338554"/>
          </a:xfrm>
          <a:prstGeom prst="rect">
            <a:avLst/>
          </a:prstGeom>
          <a:noFill/>
        </p:spPr>
        <p:txBody>
          <a:bodyPr wrap="square" rtlCol="0">
            <a:spAutoFit/>
          </a:bodyPr>
          <a:lstStyle/>
          <a:p>
            <a:r>
              <a:rPr lang="en-US" sz="800" dirty="0" smtClean="0">
                <a:solidFill>
                  <a:srgbClr val="7C8079">
                    <a:lumMod val="50000"/>
                  </a:srgbClr>
                </a:solidFill>
              </a:rPr>
              <a:t>Note: Acreage as of December 31, 2016, pro forma for year-to-date announced acquisitions and dispositions.  Proved reserves and resource potential as of December 31, 2016, and excludes year-to-date announced acquisitions.</a:t>
            </a:r>
            <a:endParaRPr lang="en-US" sz="800" dirty="0">
              <a:solidFill>
                <a:srgbClr val="7C8079">
                  <a:lumMod val="50000"/>
                </a:srgbClr>
              </a:solidFill>
            </a:endParaRPr>
          </a:p>
        </p:txBody>
      </p:sp>
      <p:sp>
        <p:nvSpPr>
          <p:cNvPr id="16" name="TextBox 15"/>
          <p:cNvSpPr txBox="1"/>
          <p:nvPr/>
        </p:nvSpPr>
        <p:spPr>
          <a:xfrm>
            <a:off x="5934139" y="867887"/>
            <a:ext cx="5898024" cy="5170646"/>
          </a:xfrm>
          <a:prstGeom prst="rect">
            <a:avLst/>
          </a:prstGeom>
          <a:noFill/>
        </p:spPr>
        <p:txBody>
          <a:bodyPr wrap="square" rtlCol="0">
            <a:spAutoFit/>
          </a:bodyPr>
          <a:lstStyle/>
          <a:p>
            <a:pPr>
              <a:spcAft>
                <a:spcPts val="1200"/>
              </a:spcAft>
            </a:pPr>
            <a:r>
              <a:rPr lang="en-US" sz="2000" b="1" dirty="0" smtClean="0">
                <a:solidFill>
                  <a:srgbClr val="7C8079">
                    <a:lumMod val="50000"/>
                  </a:srgbClr>
                </a:solidFill>
              </a:rPr>
              <a:t>Leading exposure to the Permian Basin</a:t>
            </a:r>
          </a:p>
          <a:p>
            <a:pPr marL="460375" indent="-228600">
              <a:spcAft>
                <a:spcPts val="1200"/>
              </a:spcAft>
              <a:buFont typeface="Arial" panose="020B0604020202020204" pitchFamily="34" charset="0"/>
              <a:buChar char="•"/>
            </a:pPr>
            <a:r>
              <a:rPr lang="en-US" sz="1600" dirty="0" smtClean="0">
                <a:solidFill>
                  <a:srgbClr val="7C8079">
                    <a:lumMod val="50000"/>
                  </a:srgbClr>
                </a:solidFill>
              </a:rPr>
              <a:t>~930,000 gross (600,000 net) acres</a:t>
            </a:r>
          </a:p>
          <a:p>
            <a:pPr marL="460375" indent="-228600">
              <a:spcAft>
                <a:spcPts val="1200"/>
              </a:spcAft>
              <a:buFont typeface="Arial" panose="020B0604020202020204" pitchFamily="34" charset="0"/>
              <a:buChar char="•"/>
            </a:pPr>
            <a:r>
              <a:rPr lang="en-US" sz="1600" dirty="0" smtClean="0">
                <a:solidFill>
                  <a:srgbClr val="7C8079">
                    <a:lumMod val="50000"/>
                  </a:srgbClr>
                </a:solidFill>
              </a:rPr>
              <a:t>Four core areas benefit capital flexibility</a:t>
            </a:r>
          </a:p>
          <a:p>
            <a:pPr>
              <a:spcAft>
                <a:spcPts val="1200"/>
              </a:spcAft>
            </a:pPr>
            <a:r>
              <a:rPr lang="en-US" sz="2000" b="1" dirty="0" smtClean="0">
                <a:solidFill>
                  <a:srgbClr val="7C8079">
                    <a:lumMod val="50000"/>
                  </a:srgbClr>
                </a:solidFill>
              </a:rPr>
              <a:t>Prolific growth platform</a:t>
            </a:r>
          </a:p>
          <a:p>
            <a:pPr marL="460375" indent="-228600">
              <a:spcAft>
                <a:spcPts val="1200"/>
              </a:spcAft>
              <a:buFont typeface="Arial" panose="020B0604020202020204" pitchFamily="34" charset="0"/>
              <a:buChar char="•"/>
            </a:pPr>
            <a:r>
              <a:rPr lang="en-US" sz="1600" dirty="0" smtClean="0">
                <a:solidFill>
                  <a:srgbClr val="7C8079">
                    <a:lumMod val="50000"/>
                  </a:srgbClr>
                </a:solidFill>
              </a:rPr>
              <a:t>720 MMBoe </a:t>
            </a:r>
            <a:r>
              <a:rPr lang="en-US" sz="1600" dirty="0">
                <a:solidFill>
                  <a:srgbClr val="7C8079">
                    <a:lumMod val="50000"/>
                  </a:srgbClr>
                </a:solidFill>
              </a:rPr>
              <a:t>estimated proved reserves</a:t>
            </a:r>
          </a:p>
          <a:p>
            <a:pPr marL="460375" indent="-228600">
              <a:spcAft>
                <a:spcPts val="1200"/>
              </a:spcAft>
              <a:buFont typeface="Arial" panose="020B0604020202020204" pitchFamily="34" charset="0"/>
              <a:buChar char="•"/>
            </a:pPr>
            <a:r>
              <a:rPr lang="en-US" sz="1600" dirty="0" smtClean="0">
                <a:solidFill>
                  <a:srgbClr val="7C8079">
                    <a:lumMod val="50000"/>
                  </a:srgbClr>
                </a:solidFill>
              </a:rPr>
              <a:t>~8 BBoe of total resource potential, including proved reserves</a:t>
            </a:r>
            <a:r>
              <a:rPr lang="en-US" sz="1600" dirty="0">
                <a:solidFill>
                  <a:srgbClr val="7C8079">
                    <a:lumMod val="50000"/>
                  </a:srgbClr>
                </a:solidFill>
              </a:rPr>
              <a:t> </a:t>
            </a:r>
            <a:endParaRPr lang="en-US" sz="1600" dirty="0" smtClean="0">
              <a:solidFill>
                <a:srgbClr val="7C8079">
                  <a:lumMod val="50000"/>
                </a:srgbClr>
              </a:solidFill>
            </a:endParaRPr>
          </a:p>
          <a:p>
            <a:pPr marL="460375" indent="-228600">
              <a:spcAft>
                <a:spcPts val="1200"/>
              </a:spcAft>
              <a:buFont typeface="Arial" panose="020B0604020202020204" pitchFamily="34" charset="0"/>
              <a:buChar char="•"/>
            </a:pPr>
            <a:r>
              <a:rPr lang="en-US" sz="1600" dirty="0" smtClean="0">
                <a:solidFill>
                  <a:srgbClr val="7C8079">
                    <a:lumMod val="50000"/>
                  </a:srgbClr>
                </a:solidFill>
              </a:rPr>
              <a:t>&gt;19,000 horizontal drilling locations</a:t>
            </a:r>
            <a:endParaRPr lang="en-US" sz="1600" dirty="0">
              <a:solidFill>
                <a:srgbClr val="7C8079">
                  <a:lumMod val="50000"/>
                </a:srgbClr>
              </a:solidFill>
            </a:endParaRPr>
          </a:p>
          <a:p>
            <a:pPr>
              <a:spcAft>
                <a:spcPts val="1200"/>
              </a:spcAft>
            </a:pPr>
            <a:r>
              <a:rPr lang="en-US" sz="2000" b="1" dirty="0" smtClean="0">
                <a:solidFill>
                  <a:srgbClr val="7C8079">
                    <a:lumMod val="50000"/>
                  </a:srgbClr>
                </a:solidFill>
              </a:rPr>
              <a:t>Current and future focus on New Mexico</a:t>
            </a:r>
          </a:p>
          <a:p>
            <a:pPr marL="458788" indent="-285750">
              <a:spcAft>
                <a:spcPts val="1200"/>
              </a:spcAft>
              <a:buFont typeface="Arial" panose="020B0604020202020204" pitchFamily="34" charset="0"/>
              <a:buChar char="•"/>
            </a:pPr>
            <a:r>
              <a:rPr lang="en-US" sz="1600" dirty="0" smtClean="0">
                <a:solidFill>
                  <a:srgbClr val="7C8079">
                    <a:lumMod val="50000"/>
                  </a:srgbClr>
                </a:solidFill>
              </a:rPr>
              <a:t>No. 1 producer of oil and No. 3 producer of natural gas</a:t>
            </a:r>
          </a:p>
          <a:p>
            <a:pPr marL="458788" indent="-285750">
              <a:spcAft>
                <a:spcPts val="1200"/>
              </a:spcAft>
              <a:buFont typeface="Arial" panose="020B0604020202020204" pitchFamily="34" charset="0"/>
              <a:buChar char="•"/>
            </a:pPr>
            <a:r>
              <a:rPr lang="en-US" sz="1600" dirty="0" smtClean="0">
                <a:solidFill>
                  <a:srgbClr val="7C8079">
                    <a:lumMod val="50000"/>
                  </a:srgbClr>
                </a:solidFill>
              </a:rPr>
              <a:t>One of the largest leaseholders</a:t>
            </a:r>
          </a:p>
          <a:p>
            <a:pPr marL="458788" indent="-285750">
              <a:spcAft>
                <a:spcPts val="1200"/>
              </a:spcAft>
              <a:buFont typeface="Arial" panose="020B0604020202020204" pitchFamily="34" charset="0"/>
              <a:buChar char="•"/>
            </a:pPr>
            <a:r>
              <a:rPr lang="en-US" sz="1600" dirty="0" smtClean="0">
                <a:solidFill>
                  <a:srgbClr val="3E403C"/>
                </a:solidFill>
              </a:rPr>
              <a:t>Operate the largest </a:t>
            </a:r>
            <a:r>
              <a:rPr lang="en-US" sz="1600" dirty="0" smtClean="0">
                <a:solidFill>
                  <a:srgbClr val="7C8079">
                    <a:lumMod val="50000"/>
                  </a:srgbClr>
                </a:solidFill>
              </a:rPr>
              <a:t>rig program</a:t>
            </a:r>
          </a:p>
          <a:p>
            <a:pPr marL="458788" indent="-285750">
              <a:spcAft>
                <a:spcPts val="1200"/>
              </a:spcAft>
              <a:buFont typeface="Arial" panose="020B0604020202020204" pitchFamily="34" charset="0"/>
              <a:buChar char="•"/>
            </a:pPr>
            <a:r>
              <a:rPr lang="en-US" sz="1600" dirty="0" smtClean="0">
                <a:solidFill>
                  <a:srgbClr val="7C8079">
                    <a:lumMod val="50000"/>
                  </a:srgbClr>
                </a:solidFill>
              </a:rPr>
              <a:t>Investing $800-$900 million this year</a:t>
            </a:r>
          </a:p>
        </p:txBody>
      </p:sp>
      <p:sp>
        <p:nvSpPr>
          <p:cNvPr id="18" name="TextBox 17"/>
          <p:cNvSpPr txBox="1"/>
          <p:nvPr/>
        </p:nvSpPr>
        <p:spPr>
          <a:xfrm>
            <a:off x="433807" y="870289"/>
            <a:ext cx="5258040" cy="365760"/>
          </a:xfrm>
          <a:prstGeom prst="rect">
            <a:avLst/>
          </a:prstGeom>
          <a:solidFill>
            <a:schemeClr val="accent1"/>
          </a:solidFill>
          <a:ln>
            <a:solidFill>
              <a:schemeClr val="accent1"/>
            </a:solidFill>
          </a:ln>
        </p:spPr>
        <p:txBody>
          <a:bodyPr wrap="square" rtlCol="0">
            <a:spAutoFit/>
          </a:bodyPr>
          <a:lstStyle/>
          <a:p>
            <a:r>
              <a:rPr lang="en-US" sz="2000" b="1" dirty="0" smtClean="0">
                <a:solidFill>
                  <a:prstClr val="white"/>
                </a:solidFill>
              </a:rPr>
              <a:t>Premier Permian Assets</a:t>
            </a:r>
            <a:endParaRPr lang="en-US" sz="2000" b="1" dirty="0">
              <a:solidFill>
                <a:srgbClr val="FF0000"/>
              </a:solidFill>
            </a:endParaRPr>
          </a:p>
        </p:txBody>
      </p:sp>
      <p:sp>
        <p:nvSpPr>
          <p:cNvPr id="17" name="TextBox 16"/>
          <p:cNvSpPr txBox="1"/>
          <p:nvPr/>
        </p:nvSpPr>
        <p:spPr>
          <a:xfrm>
            <a:off x="1947487" y="4193049"/>
            <a:ext cx="836768" cy="646331"/>
          </a:xfrm>
          <a:prstGeom prst="rect">
            <a:avLst/>
          </a:prstGeom>
          <a:noFill/>
        </p:spPr>
        <p:txBody>
          <a:bodyPr wrap="none" lIns="0" tIns="0" rIns="0" bIns="0" rtlCol="0">
            <a:spAutoFit/>
          </a:bodyPr>
          <a:lstStyle/>
          <a:p>
            <a:pPr algn="ctr"/>
            <a:r>
              <a:rPr lang="en-US" sz="1400" b="1" dirty="0" smtClean="0">
                <a:solidFill>
                  <a:srgbClr val="003531"/>
                </a:solidFill>
              </a:rPr>
              <a:t>Southern</a:t>
            </a:r>
          </a:p>
          <a:p>
            <a:pPr algn="ctr"/>
            <a:r>
              <a:rPr lang="en-US" sz="1400" b="1" dirty="0" smtClean="0">
                <a:solidFill>
                  <a:srgbClr val="003531"/>
                </a:solidFill>
              </a:rPr>
              <a:t>Delaware </a:t>
            </a:r>
            <a:br>
              <a:rPr lang="en-US" sz="1400" b="1" dirty="0" smtClean="0">
                <a:solidFill>
                  <a:srgbClr val="003531"/>
                </a:solidFill>
              </a:rPr>
            </a:br>
            <a:r>
              <a:rPr lang="en-US" sz="1400" b="1" dirty="0" smtClean="0">
                <a:solidFill>
                  <a:srgbClr val="003531"/>
                </a:solidFill>
              </a:rPr>
              <a:t>Basin</a:t>
            </a:r>
            <a:endParaRPr lang="en-US" sz="1400" b="1" dirty="0">
              <a:solidFill>
                <a:srgbClr val="003531"/>
              </a:solidFill>
            </a:endParaRPr>
          </a:p>
        </p:txBody>
      </p:sp>
    </p:spTree>
    <p:extLst>
      <p:ext uri="{BB962C8B-B14F-4D97-AF65-F5344CB8AC3E}">
        <p14:creationId xmlns:p14="http://schemas.microsoft.com/office/powerpoint/2010/main" val="6317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673"/>
            <a:ext cx="10972800" cy="646331"/>
          </a:xfrm>
        </p:spPr>
        <p:txBody>
          <a:bodyPr/>
          <a:lstStyle/>
          <a:p>
            <a:r>
              <a:rPr lang="en-US" dirty="0" smtClean="0"/>
              <a:t>Driving Superior Capital Efficiency through Scale</a:t>
            </a:r>
            <a:br>
              <a:rPr lang="en-US" dirty="0" smtClean="0"/>
            </a:br>
            <a:r>
              <a:rPr lang="en-US" sz="1800" i="1" dirty="0" smtClean="0"/>
              <a:t>Defining the Scale Advantage</a:t>
            </a:r>
            <a:endParaRPr lang="en-US" sz="1800" dirty="0"/>
          </a:p>
        </p:txBody>
      </p:sp>
      <p:sp>
        <p:nvSpPr>
          <p:cNvPr id="4" name="Slide Number Placeholder 4"/>
          <p:cNvSpPr>
            <a:spLocks noGrp="1"/>
          </p:cNvSpPr>
          <p:nvPr>
            <p:ph type="sldNum" sz="quarter" idx="12"/>
          </p:nvPr>
        </p:nvSpPr>
        <p:spPr>
          <a:xfrm>
            <a:off x="11700934" y="6544226"/>
            <a:ext cx="423333" cy="123111"/>
          </a:xfrm>
        </p:spPr>
        <p:txBody>
          <a:bodyPr/>
          <a:lstStyle/>
          <a:p>
            <a:fld id="{2066355A-084C-D24E-9AD2-7E4FC41EA627}" type="slidenum">
              <a:rPr lang="en-US" smtClean="0">
                <a:solidFill>
                  <a:prstClr val="white"/>
                </a:solidFill>
              </a:rPr>
              <a:pPr/>
              <a:t>3</a:t>
            </a:fld>
            <a:endParaRPr lang="en-US">
              <a:solidFill>
                <a:prstClr val="white"/>
              </a:solidFill>
            </a:endParaRPr>
          </a:p>
        </p:txBody>
      </p:sp>
      <p:sp>
        <p:nvSpPr>
          <p:cNvPr id="20" name="TextBox 19"/>
          <p:cNvSpPr txBox="1"/>
          <p:nvPr/>
        </p:nvSpPr>
        <p:spPr>
          <a:xfrm>
            <a:off x="1806337" y="1609286"/>
            <a:ext cx="9371179" cy="646331"/>
          </a:xfrm>
          <a:prstGeom prst="rect">
            <a:avLst/>
          </a:prstGeom>
          <a:noFill/>
        </p:spPr>
        <p:txBody>
          <a:bodyPr wrap="square" rtlCol="0">
            <a:spAutoFit/>
          </a:bodyPr>
          <a:lstStyle/>
          <a:p>
            <a:pPr marL="230188" indent="-230188">
              <a:buFont typeface="Arial" panose="020B0604020202020204" pitchFamily="34" charset="0"/>
              <a:buChar char="›"/>
            </a:pPr>
            <a:r>
              <a:rPr lang="en-US" dirty="0" smtClean="0">
                <a:solidFill>
                  <a:schemeClr val="accent6">
                    <a:lumMod val="50000"/>
                  </a:schemeClr>
                </a:solidFill>
              </a:rPr>
              <a:t>High-quality assets, better well productivity, exceptional source of upside</a:t>
            </a:r>
          </a:p>
          <a:p>
            <a:pPr marL="230188" indent="-230188">
              <a:buFont typeface="Arial" panose="020B0604020202020204" pitchFamily="34" charset="0"/>
              <a:buChar char="›"/>
            </a:pPr>
            <a:r>
              <a:rPr lang="en-US" dirty="0" smtClean="0">
                <a:solidFill>
                  <a:schemeClr val="accent6">
                    <a:lumMod val="50000"/>
                  </a:schemeClr>
                </a:solidFill>
              </a:rPr>
              <a:t>Long lateral, manufacturing-style development</a:t>
            </a:r>
          </a:p>
        </p:txBody>
      </p:sp>
      <p:sp>
        <p:nvSpPr>
          <p:cNvPr id="22" name="TextBox 21"/>
          <p:cNvSpPr txBox="1"/>
          <p:nvPr/>
        </p:nvSpPr>
        <p:spPr>
          <a:xfrm>
            <a:off x="1806337" y="942008"/>
            <a:ext cx="3017520" cy="646331"/>
          </a:xfrm>
          <a:prstGeom prst="rect">
            <a:avLst/>
          </a:prstGeom>
          <a:noFill/>
        </p:spPr>
        <p:txBody>
          <a:bodyPr wrap="square" rtlCol="0">
            <a:spAutoFit/>
          </a:bodyPr>
          <a:lstStyle/>
          <a:p>
            <a:r>
              <a:rPr lang="en-US" b="1" dirty="0" smtClean="0">
                <a:solidFill>
                  <a:schemeClr val="accent2"/>
                </a:solidFill>
              </a:rPr>
              <a:t>Premier Permian Position</a:t>
            </a:r>
          </a:p>
          <a:p>
            <a:r>
              <a:rPr lang="en-US" b="1" i="1" dirty="0" smtClean="0">
                <a:solidFill>
                  <a:schemeClr val="accent2"/>
                </a:solidFill>
              </a:rPr>
              <a:t>Size &amp; Quality</a:t>
            </a:r>
            <a:endParaRPr lang="en-US" b="1" i="1" dirty="0">
              <a:solidFill>
                <a:schemeClr val="accent2"/>
              </a:solidFill>
            </a:endParaRPr>
          </a:p>
        </p:txBody>
      </p:sp>
      <p:sp>
        <p:nvSpPr>
          <p:cNvPr id="23" name="TextBox 22"/>
          <p:cNvSpPr txBox="1"/>
          <p:nvPr/>
        </p:nvSpPr>
        <p:spPr>
          <a:xfrm>
            <a:off x="1806337" y="2540114"/>
            <a:ext cx="3653249" cy="646331"/>
          </a:xfrm>
          <a:prstGeom prst="rect">
            <a:avLst/>
          </a:prstGeom>
          <a:noFill/>
        </p:spPr>
        <p:txBody>
          <a:bodyPr wrap="square" rtlCol="0">
            <a:spAutoFit/>
          </a:bodyPr>
          <a:lstStyle/>
          <a:p>
            <a:r>
              <a:rPr lang="en-US" b="1" dirty="0" smtClean="0">
                <a:solidFill>
                  <a:schemeClr val="accent2"/>
                </a:solidFill>
              </a:rPr>
              <a:t>Drilling Machine</a:t>
            </a:r>
          </a:p>
          <a:p>
            <a:r>
              <a:rPr lang="en-US" b="1" i="1" dirty="0" smtClean="0">
                <a:solidFill>
                  <a:schemeClr val="accent2"/>
                </a:solidFill>
              </a:rPr>
              <a:t>Large-Scale Program</a:t>
            </a:r>
            <a:endParaRPr lang="en-US" b="1" i="1" dirty="0">
              <a:solidFill>
                <a:schemeClr val="accent2"/>
              </a:solidFill>
            </a:endParaRPr>
          </a:p>
        </p:txBody>
      </p:sp>
      <p:sp>
        <p:nvSpPr>
          <p:cNvPr id="25" name="TextBox 24"/>
          <p:cNvSpPr txBox="1"/>
          <p:nvPr/>
        </p:nvSpPr>
        <p:spPr>
          <a:xfrm>
            <a:off x="1806337" y="4693667"/>
            <a:ext cx="4099076" cy="646331"/>
          </a:xfrm>
          <a:prstGeom prst="rect">
            <a:avLst/>
          </a:prstGeom>
          <a:noFill/>
        </p:spPr>
        <p:txBody>
          <a:bodyPr wrap="square" rtlCol="0">
            <a:spAutoFit/>
          </a:bodyPr>
          <a:lstStyle/>
          <a:p>
            <a:r>
              <a:rPr lang="en-US" b="1" dirty="0" smtClean="0">
                <a:solidFill>
                  <a:schemeClr val="accent2"/>
                </a:solidFill>
              </a:rPr>
              <a:t>Strong Financial Position</a:t>
            </a:r>
          </a:p>
          <a:p>
            <a:r>
              <a:rPr lang="en-US" b="1" i="1" dirty="0" smtClean="0">
                <a:solidFill>
                  <a:schemeClr val="accent2"/>
                </a:solidFill>
              </a:rPr>
              <a:t>Conservative Leverage Profile</a:t>
            </a:r>
            <a:endParaRPr lang="en-US" b="1" i="1" dirty="0">
              <a:solidFill>
                <a:schemeClr val="accent2"/>
              </a:solidFill>
            </a:endParaRPr>
          </a:p>
        </p:txBody>
      </p:sp>
      <p:sp>
        <p:nvSpPr>
          <p:cNvPr id="32" name="TextBox 31"/>
          <p:cNvSpPr txBox="1"/>
          <p:nvPr/>
        </p:nvSpPr>
        <p:spPr>
          <a:xfrm>
            <a:off x="1806337" y="3201217"/>
            <a:ext cx="9371180" cy="1200329"/>
          </a:xfrm>
          <a:prstGeom prst="rect">
            <a:avLst/>
          </a:prstGeom>
          <a:noFill/>
        </p:spPr>
        <p:txBody>
          <a:bodyPr wrap="square" rtlCol="0">
            <a:spAutoFit/>
          </a:bodyPr>
          <a:lstStyle/>
          <a:p>
            <a:pPr marL="230188" indent="-230188">
              <a:buFont typeface="Arial" panose="020B0604020202020204" pitchFamily="34" charset="0"/>
              <a:buChar char="›"/>
            </a:pPr>
            <a:r>
              <a:rPr lang="en-US" dirty="0" smtClean="0">
                <a:solidFill>
                  <a:schemeClr val="accent6">
                    <a:lumMod val="50000"/>
                  </a:schemeClr>
                </a:solidFill>
              </a:rPr>
              <a:t>More </a:t>
            </a:r>
            <a:r>
              <a:rPr lang="en-US" dirty="0">
                <a:solidFill>
                  <a:schemeClr val="accent6">
                    <a:lumMod val="50000"/>
                  </a:schemeClr>
                </a:solidFill>
              </a:rPr>
              <a:t>is better – drill more wells, generate more data, drive better outcomes</a:t>
            </a:r>
          </a:p>
          <a:p>
            <a:pPr marL="230188" indent="-230188">
              <a:buFont typeface="Arial" panose="020B0604020202020204" pitchFamily="34" charset="0"/>
              <a:buChar char="›"/>
            </a:pPr>
            <a:r>
              <a:rPr lang="en-US" dirty="0" smtClean="0">
                <a:solidFill>
                  <a:schemeClr val="accent6">
                    <a:lumMod val="50000"/>
                  </a:schemeClr>
                </a:solidFill>
              </a:rPr>
              <a:t>Economies </a:t>
            </a:r>
            <a:r>
              <a:rPr lang="en-US" dirty="0">
                <a:solidFill>
                  <a:schemeClr val="accent6">
                    <a:lumMod val="50000"/>
                  </a:schemeClr>
                </a:solidFill>
              </a:rPr>
              <a:t>of </a:t>
            </a:r>
            <a:r>
              <a:rPr lang="en-US" dirty="0" smtClean="0">
                <a:solidFill>
                  <a:schemeClr val="accent6">
                    <a:lumMod val="50000"/>
                  </a:schemeClr>
                </a:solidFill>
              </a:rPr>
              <a:t>scale; utilization = cost advantage</a:t>
            </a:r>
          </a:p>
          <a:p>
            <a:pPr marL="230188" indent="-230188">
              <a:buFont typeface="Arial" panose="020B0604020202020204" pitchFamily="34" charset="0"/>
              <a:buChar char="›"/>
            </a:pPr>
            <a:r>
              <a:rPr lang="en-US" dirty="0" smtClean="0">
                <a:solidFill>
                  <a:schemeClr val="accent6">
                    <a:lumMod val="50000"/>
                  </a:schemeClr>
                </a:solidFill>
              </a:rPr>
              <a:t>Smart infrastructure investments protect the </a:t>
            </a:r>
            <a:r>
              <a:rPr lang="en-US" smtClean="0">
                <a:solidFill>
                  <a:schemeClr val="accent6">
                    <a:lumMod val="50000"/>
                  </a:schemeClr>
                </a:solidFill>
              </a:rPr>
              <a:t>program and margins</a:t>
            </a:r>
            <a:endParaRPr lang="en-US" dirty="0" smtClean="0">
              <a:solidFill>
                <a:schemeClr val="accent6">
                  <a:lumMod val="50000"/>
                </a:schemeClr>
              </a:solidFill>
            </a:endParaRPr>
          </a:p>
          <a:p>
            <a:pPr marL="230188" indent="-230188">
              <a:buFont typeface="Arial" panose="020B0604020202020204" pitchFamily="34" charset="0"/>
              <a:buChar char="›"/>
            </a:pPr>
            <a:r>
              <a:rPr lang="en-US" dirty="0" smtClean="0">
                <a:solidFill>
                  <a:schemeClr val="accent6">
                    <a:lumMod val="50000"/>
                  </a:schemeClr>
                </a:solidFill>
              </a:rPr>
              <a:t>Marketing strategy to capture the most value and takeaway assurance</a:t>
            </a:r>
          </a:p>
        </p:txBody>
      </p:sp>
      <p:sp>
        <p:nvSpPr>
          <p:cNvPr id="34" name="TextBox 33"/>
          <p:cNvSpPr txBox="1"/>
          <p:nvPr/>
        </p:nvSpPr>
        <p:spPr>
          <a:xfrm>
            <a:off x="1806337" y="5357375"/>
            <a:ext cx="9671430" cy="646331"/>
          </a:xfrm>
          <a:prstGeom prst="rect">
            <a:avLst/>
          </a:prstGeom>
          <a:noFill/>
        </p:spPr>
        <p:txBody>
          <a:bodyPr wrap="square" rtlCol="0">
            <a:spAutoFit/>
          </a:bodyPr>
          <a:lstStyle/>
          <a:p>
            <a:pPr marL="230188" indent="-230188">
              <a:buFont typeface="Arial" panose="020B0604020202020204" pitchFamily="34" charset="0"/>
              <a:buChar char="›"/>
            </a:pPr>
            <a:r>
              <a:rPr lang="en-US" dirty="0">
                <a:solidFill>
                  <a:schemeClr val="accent6">
                    <a:lumMod val="50000"/>
                  </a:schemeClr>
                </a:solidFill>
              </a:rPr>
              <a:t>Peer-leading balance sheet</a:t>
            </a:r>
          </a:p>
          <a:p>
            <a:pPr marL="230188" indent="-230188">
              <a:buFont typeface="Arial" panose="020B0604020202020204" pitchFamily="34" charset="0"/>
              <a:buChar char="›"/>
            </a:pPr>
            <a:r>
              <a:rPr lang="en-US" dirty="0" smtClean="0">
                <a:solidFill>
                  <a:schemeClr val="accent6">
                    <a:lumMod val="50000"/>
                  </a:schemeClr>
                </a:solidFill>
              </a:rPr>
              <a:t>Strong financial position provides ultimate flexibility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43" y="2518217"/>
            <a:ext cx="914400" cy="914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43" y="942008"/>
            <a:ext cx="914400" cy="914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07" y="4693667"/>
            <a:ext cx="914400" cy="914400"/>
          </a:xfrm>
          <a:prstGeom prst="rect">
            <a:avLst/>
          </a:prstGeom>
        </p:spPr>
      </p:pic>
    </p:spTree>
    <p:extLst>
      <p:ext uri="{BB962C8B-B14F-4D97-AF65-F5344CB8AC3E}">
        <p14:creationId xmlns:p14="http://schemas.microsoft.com/office/powerpoint/2010/main" val="54309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5"/>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33710" y="2449210"/>
            <a:ext cx="470693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Chart 33"/>
          <p:cNvGraphicFramePr>
            <a:graphicFrameLocks/>
          </p:cNvGraphicFramePr>
          <p:nvPr>
            <p:extLst>
              <p:ext uri="{D42A27DB-BD31-4B8C-83A1-F6EECF244321}">
                <p14:modId xmlns:p14="http://schemas.microsoft.com/office/powerpoint/2010/main" val="4156347834"/>
              </p:ext>
            </p:extLst>
          </p:nvPr>
        </p:nvGraphicFramePr>
        <p:xfrm>
          <a:off x="1091673" y="2348304"/>
          <a:ext cx="4709160" cy="310896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1"/>
          <p:cNvSpPr>
            <a:spLocks noGrp="1"/>
          </p:cNvSpPr>
          <p:nvPr>
            <p:ph type="title"/>
          </p:nvPr>
        </p:nvSpPr>
        <p:spPr>
          <a:xfrm>
            <a:off x="609600" y="166172"/>
            <a:ext cx="10972800" cy="369332"/>
          </a:xfrm>
        </p:spPr>
        <p:txBody>
          <a:bodyPr/>
          <a:lstStyle/>
          <a:p>
            <a:r>
              <a:rPr lang="en-US" dirty="0" smtClean="0"/>
              <a:t>2017 Capital Program</a:t>
            </a:r>
            <a:br>
              <a:rPr lang="en-US" dirty="0" smtClean="0"/>
            </a:br>
            <a:r>
              <a:rPr lang="en-US" sz="1800" i="1" dirty="0" smtClean="0"/>
              <a:t>Capital-Efficient Growth &amp; Value Creation</a:t>
            </a:r>
            <a:endParaRPr lang="en-US" sz="1800" dirty="0"/>
          </a:p>
        </p:txBody>
      </p:sp>
      <p:sp>
        <p:nvSpPr>
          <p:cNvPr id="5" name="TextBox 4"/>
          <p:cNvSpPr txBox="1"/>
          <p:nvPr/>
        </p:nvSpPr>
        <p:spPr>
          <a:xfrm>
            <a:off x="370936" y="923344"/>
            <a:ext cx="6150634" cy="365760"/>
          </a:xfrm>
          <a:prstGeom prst="rect">
            <a:avLst/>
          </a:prstGeom>
          <a:solidFill>
            <a:schemeClr val="accent1"/>
          </a:solidFill>
        </p:spPr>
        <p:txBody>
          <a:bodyPr wrap="none" rtlCol="0" anchor="ctr">
            <a:noAutofit/>
          </a:bodyPr>
          <a:lstStyle/>
          <a:p>
            <a:r>
              <a:rPr lang="en-US" sz="2000" b="1" dirty="0" smtClean="0">
                <a:solidFill>
                  <a:prstClr val="white"/>
                </a:solidFill>
                <a:latin typeface="Arial (body)"/>
              </a:rPr>
              <a:t>2017 Capital Program Allocation</a:t>
            </a:r>
            <a:endParaRPr lang="en-US" sz="2000" b="1" dirty="0">
              <a:solidFill>
                <a:prstClr val="white"/>
              </a:solidFill>
              <a:latin typeface="Arial (body)"/>
            </a:endParaRPr>
          </a:p>
        </p:txBody>
      </p:sp>
      <p:sp>
        <p:nvSpPr>
          <p:cNvPr id="6" name="TextBox 5"/>
          <p:cNvSpPr txBox="1"/>
          <p:nvPr/>
        </p:nvSpPr>
        <p:spPr>
          <a:xfrm>
            <a:off x="370935" y="1359459"/>
            <a:ext cx="6150635" cy="1149449"/>
          </a:xfrm>
          <a:prstGeom prst="rect">
            <a:avLst/>
          </a:prstGeom>
          <a:noFill/>
        </p:spPr>
        <p:txBody>
          <a:bodyPr wrap="square" rtlCol="0" anchor="t">
            <a:noAutofit/>
          </a:bodyPr>
          <a:lstStyle/>
          <a:p>
            <a:pPr marL="228600" indent="-228600">
              <a:spcAft>
                <a:spcPts val="600"/>
              </a:spcAft>
              <a:buFont typeface="Arial" panose="020B0604020202020204" pitchFamily="34" charset="0"/>
              <a:buChar char="›"/>
            </a:pPr>
            <a:r>
              <a:rPr lang="en-US" b="1" dirty="0" smtClean="0">
                <a:solidFill>
                  <a:srgbClr val="7C8079">
                    <a:lumMod val="50000"/>
                  </a:srgbClr>
                </a:solidFill>
              </a:rPr>
              <a:t>Total capital program: $1.6bn to $1.8bn</a:t>
            </a:r>
            <a:r>
              <a:rPr lang="en-US" b="1" baseline="30000" dirty="0" smtClean="0">
                <a:solidFill>
                  <a:srgbClr val="7C8079">
                    <a:lumMod val="50000"/>
                  </a:srgbClr>
                </a:solidFill>
              </a:rPr>
              <a:t>1</a:t>
            </a:r>
          </a:p>
          <a:p>
            <a:pPr marL="228600" indent="-228600">
              <a:spcAft>
                <a:spcPts val="600"/>
              </a:spcAft>
              <a:buFont typeface="Arial" panose="020B0604020202020204" pitchFamily="34" charset="0"/>
              <a:buChar char="›"/>
            </a:pPr>
            <a:r>
              <a:rPr lang="en-US" b="1" dirty="0">
                <a:solidFill>
                  <a:srgbClr val="7C8079">
                    <a:lumMod val="50000"/>
                  </a:srgbClr>
                </a:solidFill>
              </a:rPr>
              <a:t>~</a:t>
            </a:r>
            <a:r>
              <a:rPr lang="en-US" b="1" dirty="0" smtClean="0">
                <a:solidFill>
                  <a:srgbClr val="7C8079">
                    <a:lumMod val="50000"/>
                  </a:srgbClr>
                </a:solidFill>
              </a:rPr>
              <a:t>90% of capital directed </a:t>
            </a:r>
            <a:r>
              <a:rPr lang="en-US" b="1" dirty="0">
                <a:solidFill>
                  <a:srgbClr val="7C8079">
                    <a:lumMod val="50000"/>
                  </a:srgbClr>
                </a:solidFill>
              </a:rPr>
              <a:t>to drilling and completion </a:t>
            </a:r>
            <a:r>
              <a:rPr lang="en-US" b="1" dirty="0" smtClean="0">
                <a:solidFill>
                  <a:srgbClr val="7C8079">
                    <a:lumMod val="50000"/>
                  </a:srgbClr>
                </a:solidFill>
              </a:rPr>
              <a:t>activity; 10% for infrastructure and other</a:t>
            </a:r>
            <a:endParaRPr lang="en-US" b="1" dirty="0">
              <a:solidFill>
                <a:srgbClr val="7C8079">
                  <a:lumMod val="50000"/>
                </a:srgbClr>
              </a:solidFill>
            </a:endParaRPr>
          </a:p>
        </p:txBody>
      </p:sp>
      <p:sp>
        <p:nvSpPr>
          <p:cNvPr id="7" name="TextBox 6"/>
          <p:cNvSpPr txBox="1"/>
          <p:nvPr/>
        </p:nvSpPr>
        <p:spPr>
          <a:xfrm>
            <a:off x="6943067" y="923344"/>
            <a:ext cx="5029200" cy="365760"/>
          </a:xfrm>
          <a:prstGeom prst="rect">
            <a:avLst/>
          </a:prstGeom>
          <a:solidFill>
            <a:schemeClr val="accent1"/>
          </a:solidFill>
        </p:spPr>
        <p:txBody>
          <a:bodyPr wrap="none" rtlCol="0" anchor="ctr">
            <a:noAutofit/>
          </a:bodyPr>
          <a:lstStyle/>
          <a:p>
            <a:r>
              <a:rPr lang="en-US" sz="2000" b="1" dirty="0" smtClean="0">
                <a:solidFill>
                  <a:prstClr val="white"/>
                </a:solidFill>
                <a:latin typeface="Arial (body)"/>
              </a:rPr>
              <a:t>Extending Efficiency Gains</a:t>
            </a:r>
            <a:endParaRPr lang="en-US" sz="2000" b="1" dirty="0">
              <a:solidFill>
                <a:prstClr val="white"/>
              </a:solidFill>
              <a:latin typeface="Arial (body)"/>
            </a:endParaRPr>
          </a:p>
        </p:txBody>
      </p:sp>
      <p:graphicFrame>
        <p:nvGraphicFramePr>
          <p:cNvPr id="8" name="Chart 7"/>
          <p:cNvGraphicFramePr>
            <a:graphicFrameLocks/>
          </p:cNvGraphicFramePr>
          <p:nvPr>
            <p:extLst>
              <p:ext uri="{D42A27DB-BD31-4B8C-83A1-F6EECF244321}">
                <p14:modId xmlns:p14="http://schemas.microsoft.com/office/powerpoint/2010/main" val="1475029301"/>
              </p:ext>
            </p:extLst>
          </p:nvPr>
        </p:nvGraphicFramePr>
        <p:xfrm>
          <a:off x="6959567" y="3905307"/>
          <a:ext cx="3200400"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7639819" y="1636986"/>
            <a:ext cx="383438" cy="307777"/>
          </a:xfrm>
          <a:prstGeom prst="rect">
            <a:avLst/>
          </a:prstGeom>
          <a:noFill/>
        </p:spPr>
        <p:txBody>
          <a:bodyPr wrap="none" rtlCol="0">
            <a:spAutoFit/>
          </a:bodyPr>
          <a:lstStyle/>
          <a:p>
            <a:r>
              <a:rPr lang="en-US" sz="1400" b="1" dirty="0" smtClean="0">
                <a:solidFill>
                  <a:srgbClr val="7C8079">
                    <a:lumMod val="50000"/>
                  </a:srgbClr>
                </a:solidFill>
              </a:rPr>
              <a:t>21</a:t>
            </a:r>
            <a:endParaRPr lang="en-US" sz="1400" b="1" dirty="0">
              <a:solidFill>
                <a:srgbClr val="7C8079">
                  <a:lumMod val="50000"/>
                </a:srgbClr>
              </a:solidFill>
            </a:endParaRPr>
          </a:p>
        </p:txBody>
      </p:sp>
      <p:sp>
        <p:nvSpPr>
          <p:cNvPr id="10" name="TextBox 9"/>
          <p:cNvSpPr txBox="1"/>
          <p:nvPr/>
        </p:nvSpPr>
        <p:spPr>
          <a:xfrm>
            <a:off x="9086733" y="1776115"/>
            <a:ext cx="383438" cy="307777"/>
          </a:xfrm>
          <a:prstGeom prst="rect">
            <a:avLst/>
          </a:prstGeom>
          <a:noFill/>
        </p:spPr>
        <p:txBody>
          <a:bodyPr wrap="none" rtlCol="0">
            <a:spAutoFit/>
          </a:bodyPr>
          <a:lstStyle/>
          <a:p>
            <a:r>
              <a:rPr lang="en-US" sz="1400" b="1" dirty="0" smtClean="0">
                <a:solidFill>
                  <a:srgbClr val="7C8079">
                    <a:lumMod val="50000"/>
                  </a:srgbClr>
                </a:solidFill>
              </a:rPr>
              <a:t>19</a:t>
            </a:r>
            <a:endParaRPr lang="en-US" sz="1400" b="1" dirty="0">
              <a:solidFill>
                <a:srgbClr val="7C8079">
                  <a:lumMod val="50000"/>
                </a:srgbClr>
              </a:solidFill>
            </a:endParaRPr>
          </a:p>
        </p:txBody>
      </p:sp>
      <p:sp>
        <p:nvSpPr>
          <p:cNvPr id="11" name="TextBox 10"/>
          <p:cNvSpPr txBox="1"/>
          <p:nvPr/>
        </p:nvSpPr>
        <p:spPr>
          <a:xfrm>
            <a:off x="7934725" y="1359459"/>
            <a:ext cx="1287532" cy="369332"/>
          </a:xfrm>
          <a:prstGeom prst="rect">
            <a:avLst/>
          </a:prstGeom>
          <a:noFill/>
        </p:spPr>
        <p:txBody>
          <a:bodyPr wrap="none" rtlCol="0">
            <a:spAutoFit/>
          </a:bodyPr>
          <a:lstStyle/>
          <a:p>
            <a:r>
              <a:rPr lang="en-US" b="1" dirty="0" smtClean="0">
                <a:solidFill>
                  <a:srgbClr val="7C8079">
                    <a:lumMod val="50000"/>
                  </a:srgbClr>
                </a:solidFill>
              </a:rPr>
              <a:t>Rig Count</a:t>
            </a:r>
            <a:endParaRPr lang="en-US" b="1" dirty="0">
              <a:solidFill>
                <a:srgbClr val="7C8079">
                  <a:lumMod val="50000"/>
                </a:srgbClr>
              </a:solidFill>
            </a:endParaRPr>
          </a:p>
        </p:txBody>
      </p:sp>
      <p:sp>
        <p:nvSpPr>
          <p:cNvPr id="12" name="TextBox 11"/>
          <p:cNvSpPr txBox="1"/>
          <p:nvPr/>
        </p:nvSpPr>
        <p:spPr>
          <a:xfrm>
            <a:off x="6827329" y="3561647"/>
            <a:ext cx="3502324" cy="646331"/>
          </a:xfrm>
          <a:prstGeom prst="rect">
            <a:avLst/>
          </a:prstGeom>
          <a:noFill/>
        </p:spPr>
        <p:txBody>
          <a:bodyPr wrap="square" rtlCol="0">
            <a:spAutoFit/>
          </a:bodyPr>
          <a:lstStyle/>
          <a:p>
            <a:pPr algn="ctr"/>
            <a:r>
              <a:rPr lang="en-US" b="1" dirty="0" smtClean="0">
                <a:solidFill>
                  <a:srgbClr val="7C8079">
                    <a:lumMod val="50000"/>
                  </a:srgbClr>
                </a:solidFill>
              </a:rPr>
              <a:t>Company-Wide Avg. Lateral Length per Well (ft.)</a:t>
            </a:r>
            <a:endParaRPr lang="en-US" b="1" dirty="0">
              <a:solidFill>
                <a:srgbClr val="7C8079">
                  <a:lumMod val="50000"/>
                </a:srgbClr>
              </a:solidFill>
            </a:endParaRPr>
          </a:p>
        </p:txBody>
      </p:sp>
      <p:sp>
        <p:nvSpPr>
          <p:cNvPr id="13" name="Right Arrow 12"/>
          <p:cNvSpPr/>
          <p:nvPr/>
        </p:nvSpPr>
        <p:spPr>
          <a:xfrm rot="20107546">
            <a:off x="8175068" y="4441530"/>
            <a:ext cx="806846" cy="314865"/>
          </a:xfrm>
          <a:prstGeom prst="rightArrow">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8178390" y="4200182"/>
            <a:ext cx="647934" cy="307777"/>
          </a:xfrm>
          <a:prstGeom prst="rect">
            <a:avLst/>
          </a:prstGeom>
          <a:noFill/>
        </p:spPr>
        <p:txBody>
          <a:bodyPr wrap="none" rtlCol="0">
            <a:spAutoFit/>
          </a:bodyPr>
          <a:lstStyle/>
          <a:p>
            <a:r>
              <a:rPr lang="en-US" sz="1400" b="1" dirty="0">
                <a:solidFill>
                  <a:srgbClr val="7C8079">
                    <a:lumMod val="50000"/>
                  </a:srgbClr>
                </a:solidFill>
              </a:rPr>
              <a:t>~</a:t>
            </a:r>
            <a:r>
              <a:rPr lang="en-US" sz="1400" b="1" dirty="0" smtClean="0">
                <a:solidFill>
                  <a:srgbClr val="7C8079">
                    <a:lumMod val="50000"/>
                  </a:srgbClr>
                </a:solidFill>
              </a:rPr>
              <a:t>20%</a:t>
            </a:r>
            <a:endParaRPr lang="en-US" sz="1400" b="1" dirty="0">
              <a:solidFill>
                <a:srgbClr val="7C8079">
                  <a:lumMod val="50000"/>
                </a:srgbClr>
              </a:solidFill>
            </a:endParaRPr>
          </a:p>
        </p:txBody>
      </p:sp>
      <p:sp>
        <p:nvSpPr>
          <p:cNvPr id="15" name="TextBox 14"/>
          <p:cNvSpPr txBox="1"/>
          <p:nvPr/>
        </p:nvSpPr>
        <p:spPr>
          <a:xfrm>
            <a:off x="10159967" y="1607771"/>
            <a:ext cx="1562134" cy="1481067"/>
          </a:xfrm>
          <a:prstGeom prst="rect">
            <a:avLst/>
          </a:prstGeom>
          <a:noFill/>
        </p:spPr>
        <p:txBody>
          <a:bodyPr wrap="square" tIns="91440" bIns="91440" rtlCol="0">
            <a:noAutofit/>
          </a:bodyPr>
          <a:lstStyle/>
          <a:p>
            <a:pPr marL="112713" indent="-112713" defTabSz="914400">
              <a:spcAft>
                <a:spcPts val="600"/>
              </a:spcAft>
              <a:buFont typeface="Arial" panose="020B0604020202020204" pitchFamily="34" charset="0"/>
              <a:buChar char="›"/>
            </a:pPr>
            <a:r>
              <a:rPr lang="en-US" sz="1200" b="1" i="1" dirty="0" smtClean="0">
                <a:solidFill>
                  <a:schemeClr val="accent2"/>
                </a:solidFill>
              </a:rPr>
              <a:t>Rigs in place to deliver on 2017 growth target</a:t>
            </a:r>
          </a:p>
          <a:p>
            <a:pPr marL="112713" indent="-112713" defTabSz="914400">
              <a:spcAft>
                <a:spcPts val="600"/>
              </a:spcAft>
              <a:buFont typeface="Arial" panose="020B0604020202020204" pitchFamily="34" charset="0"/>
              <a:buChar char="›"/>
            </a:pPr>
            <a:r>
              <a:rPr lang="en-US" sz="1200" b="1" i="1" dirty="0" smtClean="0">
                <a:solidFill>
                  <a:schemeClr val="accent2"/>
                </a:solidFill>
              </a:rPr>
              <a:t>Consolidation increases program WI, led by Midland Basin</a:t>
            </a:r>
          </a:p>
        </p:txBody>
      </p:sp>
      <p:sp>
        <p:nvSpPr>
          <p:cNvPr id="16" name="TextBox 15"/>
          <p:cNvSpPr txBox="1"/>
          <p:nvPr/>
        </p:nvSpPr>
        <p:spPr>
          <a:xfrm>
            <a:off x="10159967" y="3922559"/>
            <a:ext cx="1562134" cy="1481067"/>
          </a:xfrm>
          <a:prstGeom prst="rect">
            <a:avLst/>
          </a:prstGeom>
          <a:noFill/>
        </p:spPr>
        <p:txBody>
          <a:bodyPr wrap="square" tIns="91440" bIns="91440" rtlCol="0">
            <a:noAutofit/>
          </a:bodyPr>
          <a:lstStyle/>
          <a:p>
            <a:pPr marL="112713" indent="-112713" defTabSz="914400">
              <a:spcAft>
                <a:spcPts val="600"/>
              </a:spcAft>
              <a:buFont typeface="Arial" panose="020B0604020202020204" pitchFamily="34" charset="0"/>
              <a:buChar char="›"/>
            </a:pPr>
            <a:r>
              <a:rPr lang="en-US" sz="1200" b="1" i="1" dirty="0" smtClean="0">
                <a:solidFill>
                  <a:schemeClr val="accent2"/>
                </a:solidFill>
              </a:rPr>
              <a:t>Drilling longer laterals across portfolio</a:t>
            </a:r>
          </a:p>
          <a:p>
            <a:pPr marL="112713" indent="-112713" defTabSz="914400">
              <a:spcAft>
                <a:spcPts val="600"/>
              </a:spcAft>
              <a:buFont typeface="Arial" panose="020B0604020202020204" pitchFamily="34" charset="0"/>
              <a:buChar char="›"/>
            </a:pPr>
            <a:r>
              <a:rPr lang="en-US" sz="1200" b="1" i="1" dirty="0" smtClean="0">
                <a:solidFill>
                  <a:schemeClr val="accent2"/>
                </a:solidFill>
              </a:rPr>
              <a:t>70%+ of program to utilize multi-well pads</a:t>
            </a:r>
          </a:p>
        </p:txBody>
      </p:sp>
      <p:sp>
        <p:nvSpPr>
          <p:cNvPr id="17" name="TextBox 16"/>
          <p:cNvSpPr txBox="1"/>
          <p:nvPr/>
        </p:nvSpPr>
        <p:spPr>
          <a:xfrm>
            <a:off x="3055761" y="3361592"/>
            <a:ext cx="780983" cy="523220"/>
          </a:xfrm>
          <a:prstGeom prst="rect">
            <a:avLst/>
          </a:prstGeom>
          <a:noFill/>
        </p:spPr>
        <p:txBody>
          <a:bodyPr wrap="none" rtlCol="0">
            <a:spAutoFit/>
          </a:bodyPr>
          <a:lstStyle/>
          <a:p>
            <a:pPr algn="ctr"/>
            <a:r>
              <a:rPr lang="en-US" sz="1400" b="1" dirty="0" smtClean="0">
                <a:solidFill>
                  <a:srgbClr val="3E403C"/>
                </a:solidFill>
              </a:rPr>
              <a:t>D&amp;C </a:t>
            </a:r>
          </a:p>
          <a:p>
            <a:pPr algn="ctr"/>
            <a:r>
              <a:rPr lang="en-US" sz="1400" b="1" dirty="0" smtClean="0">
                <a:solidFill>
                  <a:srgbClr val="3E403C"/>
                </a:solidFill>
              </a:rPr>
              <a:t>Capital</a:t>
            </a:r>
            <a:endParaRPr lang="en-US" sz="1400" b="1" dirty="0">
              <a:solidFill>
                <a:srgbClr val="3E403C"/>
              </a:solidFill>
            </a:endParaRPr>
          </a:p>
        </p:txBody>
      </p:sp>
      <p:sp>
        <p:nvSpPr>
          <p:cNvPr id="18" name="TextBox 17"/>
          <p:cNvSpPr txBox="1"/>
          <p:nvPr/>
        </p:nvSpPr>
        <p:spPr>
          <a:xfrm>
            <a:off x="370936" y="5733753"/>
            <a:ext cx="11539434" cy="365760"/>
          </a:xfrm>
          <a:prstGeom prst="rect">
            <a:avLst/>
          </a:prstGeom>
          <a:solidFill>
            <a:schemeClr val="accent2"/>
          </a:solidFill>
        </p:spPr>
        <p:txBody>
          <a:bodyPr wrap="none" rtlCol="0" anchor="ctr">
            <a:noAutofit/>
          </a:bodyPr>
          <a:lstStyle/>
          <a:p>
            <a:pPr algn="ctr"/>
            <a:r>
              <a:rPr lang="en-US" sz="2000" b="1" i="1" dirty="0" smtClean="0">
                <a:solidFill>
                  <a:prstClr val="white"/>
                </a:solidFill>
                <a:latin typeface="Arial (body)"/>
              </a:rPr>
              <a:t>Targeting 21% to 25% Production Growth and 25% Oil Production Growth</a:t>
            </a:r>
            <a:endParaRPr lang="en-US" sz="2000" b="1" i="1" dirty="0">
              <a:solidFill>
                <a:prstClr val="white"/>
              </a:solidFill>
              <a:latin typeface="Arial (body)"/>
            </a:endParaRPr>
          </a:p>
        </p:txBody>
      </p:sp>
      <p:sp>
        <p:nvSpPr>
          <p:cNvPr id="19" name="TextBox 18"/>
          <p:cNvSpPr txBox="1"/>
          <p:nvPr/>
        </p:nvSpPr>
        <p:spPr>
          <a:xfrm>
            <a:off x="1926774" y="6360201"/>
            <a:ext cx="2085827" cy="215444"/>
          </a:xfrm>
          <a:prstGeom prst="rect">
            <a:avLst/>
          </a:prstGeom>
          <a:noFill/>
        </p:spPr>
        <p:txBody>
          <a:bodyPr wrap="none" rtlCol="0">
            <a:spAutoFit/>
          </a:bodyPr>
          <a:lstStyle/>
          <a:p>
            <a:r>
              <a:rPr lang="en-US" sz="800" baseline="30000" dirty="0" smtClean="0">
                <a:solidFill>
                  <a:srgbClr val="7C8079">
                    <a:lumMod val="50000"/>
                  </a:srgbClr>
                </a:solidFill>
              </a:rPr>
              <a:t>1</a:t>
            </a:r>
            <a:r>
              <a:rPr lang="en-US" sz="800" dirty="0" smtClean="0">
                <a:solidFill>
                  <a:srgbClr val="7C8079">
                    <a:lumMod val="50000"/>
                  </a:srgbClr>
                </a:solidFill>
              </a:rPr>
              <a:t>Capital program excludes acquisitions. </a:t>
            </a:r>
          </a:p>
        </p:txBody>
      </p:sp>
      <p:pic>
        <p:nvPicPr>
          <p:cNvPr id="20" name="Picture 13"/>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017316" y="1601019"/>
            <a:ext cx="3118104" cy="1870430"/>
          </a:xfrm>
          <a:prstGeom prst="rect">
            <a:avLst/>
          </a:prstGeom>
          <a:noFill/>
          <a:ln>
            <a:noFill/>
          </a:ln>
          <a:effectLst/>
          <a:extLst>
            <a:ext uri="{909E8E84-426E-40DD-AFC4-6F175D3DCCD1}">
              <a14:hiddenFill xmlns:a14="http://schemas.microsoft.com/office/drawing/2010/main">
                <a:solidFill>
                  <a:srgbClr val="003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Slide Number Placeholder 28"/>
          <p:cNvSpPr>
            <a:spLocks noGrp="1"/>
          </p:cNvSpPr>
          <p:nvPr>
            <p:ph type="sldNum" sz="quarter" idx="12"/>
          </p:nvPr>
        </p:nvSpPr>
        <p:spPr>
          <a:xfrm>
            <a:off x="11700943" y="6544244"/>
            <a:ext cx="423333" cy="123111"/>
          </a:xfrm>
        </p:spPr>
        <p:txBody>
          <a:bodyPr/>
          <a:lstStyle/>
          <a:p>
            <a:r>
              <a:rPr lang="en-US" dirty="0">
                <a:solidFill>
                  <a:prstClr val="white"/>
                </a:solidFill>
              </a:rPr>
              <a:t>4</a:t>
            </a:r>
          </a:p>
        </p:txBody>
      </p:sp>
      <p:sp>
        <p:nvSpPr>
          <p:cNvPr id="22" name="TextBox 21"/>
          <p:cNvSpPr txBox="1"/>
          <p:nvPr/>
        </p:nvSpPr>
        <p:spPr>
          <a:xfrm>
            <a:off x="4782835" y="2882012"/>
            <a:ext cx="1562134" cy="1481067"/>
          </a:xfrm>
          <a:prstGeom prst="rect">
            <a:avLst/>
          </a:prstGeom>
          <a:noFill/>
        </p:spPr>
        <p:txBody>
          <a:bodyPr wrap="square" tIns="91440" bIns="91440" rtlCol="0">
            <a:noAutofit/>
          </a:bodyPr>
          <a:lstStyle/>
          <a:p>
            <a:pPr marL="112713" indent="-112713" defTabSz="914400">
              <a:spcAft>
                <a:spcPts val="600"/>
              </a:spcAft>
              <a:buFont typeface="Arial" panose="020B0604020202020204" pitchFamily="34" charset="0"/>
              <a:buChar char="›"/>
            </a:pPr>
            <a:r>
              <a:rPr lang="en-US" sz="1200" b="1" i="1" dirty="0" smtClean="0">
                <a:solidFill>
                  <a:schemeClr val="accent2"/>
                </a:solidFill>
              </a:rPr>
              <a:t>50% of capital program directed to New Mexico</a:t>
            </a:r>
          </a:p>
        </p:txBody>
      </p:sp>
    </p:spTree>
    <p:extLst>
      <p:ext uri="{BB962C8B-B14F-4D97-AF65-F5344CB8AC3E}">
        <p14:creationId xmlns:p14="http://schemas.microsoft.com/office/powerpoint/2010/main" val="223012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17808" y="3479775"/>
            <a:ext cx="6554539" cy="1709049"/>
          </a:xfrm>
          <a:prstGeom prst="rect">
            <a:avLst/>
          </a:prstGeom>
          <a:noFill/>
        </p:spPr>
        <p:txBody>
          <a:bodyPr wrap="square" rtlCol="0" anchor="t">
            <a:noAutofit/>
          </a:bodyPr>
          <a:lstStyle/>
          <a:p>
            <a:pPr>
              <a:spcAft>
                <a:spcPts val="600"/>
              </a:spcAft>
            </a:pPr>
            <a:r>
              <a:rPr lang="en-US" b="1" dirty="0">
                <a:solidFill>
                  <a:schemeClr val="accent2"/>
                </a:solidFill>
              </a:rPr>
              <a:t>Large-scale manufacturing-style development</a:t>
            </a:r>
          </a:p>
          <a:p>
            <a:pPr marL="285750" indent="-285750">
              <a:spcAft>
                <a:spcPts val="600"/>
              </a:spcAft>
              <a:buFont typeface="Arial" panose="020B0604020202020204" pitchFamily="34" charset="0"/>
              <a:buChar char="›"/>
            </a:pPr>
            <a:r>
              <a:rPr lang="en-US" sz="1400" dirty="0" smtClean="0">
                <a:solidFill>
                  <a:srgbClr val="3E403C"/>
                </a:solidFill>
              </a:rPr>
              <a:t>Key to maximizing resource recovery and well economics</a:t>
            </a:r>
          </a:p>
          <a:p>
            <a:pPr marL="285750" indent="-285750">
              <a:spcAft>
                <a:spcPts val="600"/>
              </a:spcAft>
              <a:buFont typeface="Arial" panose="020B0604020202020204" pitchFamily="34" charset="0"/>
              <a:buChar char="›"/>
            </a:pPr>
            <a:r>
              <a:rPr lang="en-US" sz="1400" dirty="0" smtClean="0">
                <a:solidFill>
                  <a:srgbClr val="3E403C"/>
                </a:solidFill>
              </a:rPr>
              <a:t>Current projects</a:t>
            </a:r>
          </a:p>
          <a:p>
            <a:pPr lvl="0">
              <a:lnSpc>
                <a:spcPct val="150000"/>
              </a:lnSpc>
              <a:buSzPct val="80000"/>
              <a:defRPr/>
            </a:pPr>
            <a:r>
              <a:rPr lang="en-US" sz="1400" dirty="0" smtClean="0"/>
              <a:t>	</a:t>
            </a:r>
            <a:r>
              <a:rPr lang="en-US" sz="1400" dirty="0" smtClean="0">
                <a:solidFill>
                  <a:srgbClr val="3E403C"/>
                </a:solidFill>
              </a:rPr>
              <a:t>Windward</a:t>
            </a:r>
            <a:r>
              <a:rPr lang="en-US" sz="1400" dirty="0">
                <a:solidFill>
                  <a:srgbClr val="3E403C"/>
                </a:solidFill>
              </a:rPr>
              <a:t>: 8-well, 2-mile lateral Avalon project</a:t>
            </a:r>
          </a:p>
          <a:p>
            <a:pPr lvl="0">
              <a:lnSpc>
                <a:spcPct val="150000"/>
              </a:lnSpc>
              <a:buSzPct val="80000"/>
              <a:defRPr/>
            </a:pPr>
            <a:r>
              <a:rPr lang="en-US" sz="1400" dirty="0" smtClean="0">
                <a:solidFill>
                  <a:srgbClr val="3E403C"/>
                </a:solidFill>
              </a:rPr>
              <a:t>	Vast</a:t>
            </a:r>
            <a:r>
              <a:rPr lang="en-US" sz="1400" dirty="0">
                <a:solidFill>
                  <a:srgbClr val="3E403C"/>
                </a:solidFill>
              </a:rPr>
              <a:t>: 7-well </a:t>
            </a:r>
            <a:r>
              <a:rPr lang="en-US" sz="1400" dirty="0" err="1">
                <a:solidFill>
                  <a:srgbClr val="3E403C"/>
                </a:solidFill>
              </a:rPr>
              <a:t>Wolfcamp</a:t>
            </a:r>
            <a:r>
              <a:rPr lang="en-US" sz="1400" dirty="0">
                <a:solidFill>
                  <a:srgbClr val="3E403C"/>
                </a:solidFill>
              </a:rPr>
              <a:t> project</a:t>
            </a:r>
          </a:p>
          <a:p>
            <a:pPr lvl="0">
              <a:lnSpc>
                <a:spcPct val="150000"/>
              </a:lnSpc>
              <a:buSzPct val="80000"/>
              <a:defRPr/>
            </a:pPr>
            <a:r>
              <a:rPr lang="en-US" sz="1400" dirty="0" smtClean="0">
                <a:solidFill>
                  <a:srgbClr val="3E403C"/>
                </a:solidFill>
              </a:rPr>
              <a:t>	Columbus</a:t>
            </a:r>
            <a:r>
              <a:rPr lang="en-US" sz="1400" dirty="0">
                <a:solidFill>
                  <a:srgbClr val="3E403C"/>
                </a:solidFill>
              </a:rPr>
              <a:t>: 4-well </a:t>
            </a:r>
            <a:r>
              <a:rPr lang="en-US" sz="1400" dirty="0" err="1">
                <a:solidFill>
                  <a:srgbClr val="3E403C"/>
                </a:solidFill>
              </a:rPr>
              <a:t>Wolfcamp</a:t>
            </a:r>
            <a:r>
              <a:rPr lang="en-US" sz="1400" dirty="0">
                <a:solidFill>
                  <a:srgbClr val="3E403C"/>
                </a:solidFill>
              </a:rPr>
              <a:t> project</a:t>
            </a:r>
          </a:p>
          <a:p>
            <a:pPr>
              <a:spcAft>
                <a:spcPts val="600"/>
              </a:spcAft>
            </a:pPr>
            <a:endParaRPr lang="en-US" sz="1400" b="1" dirty="0" smtClean="0">
              <a:solidFill>
                <a:srgbClr val="3E403C"/>
              </a:solidFill>
            </a:endParaRPr>
          </a:p>
        </p:txBody>
      </p:sp>
      <p:sp>
        <p:nvSpPr>
          <p:cNvPr id="4" name="Slide Number Placeholder 21"/>
          <p:cNvSpPr>
            <a:spLocks noGrp="1"/>
          </p:cNvSpPr>
          <p:nvPr>
            <p:ph type="sldNum" sz="quarter" idx="12"/>
          </p:nvPr>
        </p:nvSpPr>
        <p:spPr>
          <a:xfrm>
            <a:off x="11700943" y="6544244"/>
            <a:ext cx="423333" cy="123111"/>
          </a:xfrm>
        </p:spPr>
        <p:txBody>
          <a:bodyPr/>
          <a:lstStyle/>
          <a:p>
            <a:r>
              <a:rPr lang="en-US" dirty="0" smtClean="0">
                <a:solidFill>
                  <a:prstClr val="white"/>
                </a:solidFill>
              </a:rPr>
              <a:t>5</a:t>
            </a:r>
            <a:endParaRPr lang="en-US" dirty="0">
              <a:solidFill>
                <a:prstClr val="white"/>
              </a:solidFill>
            </a:endParaRPr>
          </a:p>
        </p:txBody>
      </p:sp>
      <p:sp>
        <p:nvSpPr>
          <p:cNvPr id="5" name="Title 4"/>
          <p:cNvSpPr>
            <a:spLocks noGrp="1"/>
          </p:cNvSpPr>
          <p:nvPr>
            <p:ph type="title"/>
          </p:nvPr>
        </p:nvSpPr>
        <p:spPr>
          <a:xfrm>
            <a:off x="609600" y="166172"/>
            <a:ext cx="10972800" cy="369332"/>
          </a:xfrm>
        </p:spPr>
        <p:txBody>
          <a:bodyPr/>
          <a:lstStyle/>
          <a:p>
            <a:r>
              <a:rPr lang="en-US" dirty="0" smtClean="0"/>
              <a:t>Investing Significantly in New Mexico and Lea County</a:t>
            </a:r>
            <a:endParaRPr lang="en-US" sz="1800" dirty="0"/>
          </a:p>
        </p:txBody>
      </p:sp>
      <p:sp>
        <p:nvSpPr>
          <p:cNvPr id="35" name="TextBox 34"/>
          <p:cNvSpPr txBox="1"/>
          <p:nvPr/>
        </p:nvSpPr>
        <p:spPr>
          <a:xfrm>
            <a:off x="2233135" y="6374949"/>
            <a:ext cx="4528804" cy="215444"/>
          </a:xfrm>
          <a:prstGeom prst="rect">
            <a:avLst/>
          </a:prstGeom>
          <a:noFill/>
        </p:spPr>
        <p:txBody>
          <a:bodyPr wrap="none" rtlCol="0">
            <a:spAutoFit/>
          </a:bodyPr>
          <a:lstStyle/>
          <a:p>
            <a:r>
              <a:rPr lang="en-US" sz="800" dirty="0" smtClean="0">
                <a:solidFill>
                  <a:srgbClr val="3E403C"/>
                </a:solidFill>
              </a:rPr>
              <a:t>Note: Acreage as of December 31, 2016 pro forma for ~24,000 gross (16,400 net) acquisition.</a:t>
            </a:r>
            <a:r>
              <a:rPr lang="en-US" sz="800" dirty="0" smtClean="0">
                <a:solidFill>
                  <a:srgbClr val="7C8079">
                    <a:lumMod val="50000"/>
                  </a:srgbClr>
                </a:solidFill>
              </a:rPr>
              <a:t>  </a:t>
            </a:r>
            <a:endParaRPr lang="en-US" sz="800" dirty="0" smtClean="0">
              <a:solidFill>
                <a:srgbClr val="3E403C"/>
              </a:solidFill>
            </a:endParaRPr>
          </a:p>
        </p:txBody>
      </p:sp>
      <p:sp>
        <p:nvSpPr>
          <p:cNvPr id="36" name="TextBox 35"/>
          <p:cNvSpPr txBox="1"/>
          <p:nvPr/>
        </p:nvSpPr>
        <p:spPr>
          <a:xfrm>
            <a:off x="6317808" y="834470"/>
            <a:ext cx="5707415" cy="2102856"/>
          </a:xfrm>
          <a:prstGeom prst="rect">
            <a:avLst/>
          </a:prstGeom>
          <a:noFill/>
        </p:spPr>
        <p:txBody>
          <a:bodyPr wrap="square" rtlCol="0" anchor="t">
            <a:noAutofit/>
          </a:bodyPr>
          <a:lstStyle/>
          <a:p>
            <a:pPr>
              <a:spcAft>
                <a:spcPts val="600"/>
              </a:spcAft>
            </a:pPr>
            <a:r>
              <a:rPr lang="en-US" b="1" dirty="0" smtClean="0">
                <a:solidFill>
                  <a:schemeClr val="accent2"/>
                </a:solidFill>
              </a:rPr>
              <a:t>New Mexico presence</a:t>
            </a:r>
          </a:p>
          <a:p>
            <a:pPr marL="228600" indent="-228600">
              <a:spcAft>
                <a:spcPts val="600"/>
              </a:spcAft>
              <a:buFont typeface="Arial" panose="020B0604020202020204" pitchFamily="34" charset="0"/>
              <a:buChar char="›"/>
            </a:pPr>
            <a:r>
              <a:rPr lang="en-US" sz="1400" b="1" dirty="0" smtClean="0">
                <a:solidFill>
                  <a:srgbClr val="3E403C"/>
                </a:solidFill>
              </a:rPr>
              <a:t>Acreage: </a:t>
            </a:r>
            <a:r>
              <a:rPr lang="en-US" sz="1400" dirty="0" smtClean="0">
                <a:solidFill>
                  <a:srgbClr val="3E403C"/>
                </a:solidFill>
              </a:rPr>
              <a:t>~475,000 gross (300,000 net) </a:t>
            </a:r>
          </a:p>
          <a:p>
            <a:pPr marL="233363" indent="-233363">
              <a:spcAft>
                <a:spcPts val="600"/>
              </a:spcAft>
              <a:buFont typeface="Arial" panose="020B0604020202020204" pitchFamily="34" charset="0"/>
              <a:buChar char="›"/>
            </a:pPr>
            <a:r>
              <a:rPr lang="en-US" sz="1400" b="1" dirty="0" smtClean="0">
                <a:solidFill>
                  <a:srgbClr val="3E403C"/>
                </a:solidFill>
              </a:rPr>
              <a:t>Inventory: </a:t>
            </a:r>
            <a:r>
              <a:rPr lang="en-US" sz="1400" dirty="0" smtClean="0">
                <a:solidFill>
                  <a:srgbClr val="3E403C"/>
                </a:solidFill>
              </a:rPr>
              <a:t>~11,900 horizontal drilling inventory (gross)</a:t>
            </a:r>
          </a:p>
          <a:p>
            <a:pPr marL="233363" indent="-233363">
              <a:spcAft>
                <a:spcPts val="600"/>
              </a:spcAft>
              <a:buFont typeface="Arial" panose="020B0604020202020204" pitchFamily="34" charset="0"/>
              <a:buChar char="›"/>
            </a:pPr>
            <a:r>
              <a:rPr lang="en-US" sz="1400" b="1" dirty="0">
                <a:solidFill>
                  <a:srgbClr val="3E403C"/>
                </a:solidFill>
              </a:rPr>
              <a:t>Rig </a:t>
            </a:r>
            <a:r>
              <a:rPr lang="en-US" sz="1400" b="1" dirty="0" smtClean="0">
                <a:solidFill>
                  <a:srgbClr val="3E403C"/>
                </a:solidFill>
              </a:rPr>
              <a:t>count: </a:t>
            </a:r>
            <a:r>
              <a:rPr lang="en-US" sz="1400" dirty="0" smtClean="0">
                <a:solidFill>
                  <a:srgbClr val="3E403C"/>
                </a:solidFill>
              </a:rPr>
              <a:t>9 </a:t>
            </a:r>
            <a:r>
              <a:rPr lang="en-US" sz="1400" dirty="0">
                <a:solidFill>
                  <a:srgbClr val="3E403C"/>
                </a:solidFill>
              </a:rPr>
              <a:t>horizontal rigs</a:t>
            </a:r>
          </a:p>
          <a:p>
            <a:pPr marL="233363" indent="-233363">
              <a:spcAft>
                <a:spcPts val="600"/>
              </a:spcAft>
              <a:buFont typeface="Arial" panose="020B0604020202020204" pitchFamily="34" charset="0"/>
              <a:buChar char="›"/>
            </a:pPr>
            <a:r>
              <a:rPr lang="en-US" sz="1400" b="1" dirty="0" smtClean="0">
                <a:solidFill>
                  <a:srgbClr val="3E403C"/>
                </a:solidFill>
              </a:rPr>
              <a:t>Regional offices in Artesia and Santa Fe</a:t>
            </a:r>
          </a:p>
          <a:p>
            <a:pPr marL="233363" indent="-233363">
              <a:spcAft>
                <a:spcPts val="600"/>
              </a:spcAft>
              <a:buFont typeface="Arial" panose="020B0604020202020204" pitchFamily="34" charset="0"/>
              <a:buChar char="›"/>
            </a:pPr>
            <a:r>
              <a:rPr lang="en-US" sz="1400" b="1" dirty="0" smtClean="0">
                <a:solidFill>
                  <a:srgbClr val="3E403C"/>
                </a:solidFill>
              </a:rPr>
              <a:t>Employ approximately 350 people focused in New Mexico, a number set to grow</a:t>
            </a:r>
          </a:p>
          <a:p>
            <a:pPr marL="447675">
              <a:spcAft>
                <a:spcPts val="600"/>
              </a:spcAft>
            </a:pPr>
            <a:endParaRPr lang="en-US" sz="1400" dirty="0" smtClean="0">
              <a:solidFill>
                <a:srgbClr val="3E403C"/>
              </a:solidFill>
            </a:endParaRPr>
          </a:p>
        </p:txBody>
      </p:sp>
      <p:cxnSp>
        <p:nvCxnSpPr>
          <p:cNvPr id="37" name="Straight Connector 36"/>
          <p:cNvCxnSpPr/>
          <p:nvPr/>
        </p:nvCxnSpPr>
        <p:spPr>
          <a:xfrm flipV="1">
            <a:off x="6410541" y="3221492"/>
            <a:ext cx="5521948" cy="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26604" y="834470"/>
            <a:ext cx="5993042" cy="365760"/>
          </a:xfrm>
          <a:prstGeom prst="rect">
            <a:avLst/>
          </a:prstGeom>
          <a:solidFill>
            <a:srgbClr val="003531"/>
          </a:solidFill>
        </p:spPr>
        <p:txBody>
          <a:bodyPr wrap="square" rtlCol="0">
            <a:spAutoFit/>
          </a:bodyPr>
          <a:lstStyle/>
          <a:p>
            <a:r>
              <a:rPr lang="en-US" sz="2000" b="1" dirty="0">
                <a:solidFill>
                  <a:schemeClr val="bg1"/>
                </a:solidFill>
              </a:rPr>
              <a:t>Industry-Leading Exposure to Prolific </a:t>
            </a:r>
            <a:r>
              <a:rPr lang="en-US" sz="2000" b="1" dirty="0" smtClean="0">
                <a:solidFill>
                  <a:schemeClr val="bg1"/>
                </a:solidFill>
              </a:rPr>
              <a:t>Resource</a:t>
            </a:r>
            <a:endParaRPr lang="en-US" sz="2000" b="1" dirty="0">
              <a:solidFill>
                <a:schemeClr val="bg1"/>
              </a:solidFill>
            </a:endParaRPr>
          </a:p>
        </p:txBody>
      </p:sp>
      <p:sp>
        <p:nvSpPr>
          <p:cNvPr id="2" name="Oval 1"/>
          <p:cNvSpPr/>
          <p:nvPr/>
        </p:nvSpPr>
        <p:spPr>
          <a:xfrm>
            <a:off x="6641165" y="5165481"/>
            <a:ext cx="189781" cy="183265"/>
          </a:xfrm>
          <a:prstGeom prst="ellipse">
            <a:avLst/>
          </a:prstGeom>
          <a:solidFill>
            <a:srgbClr val="F7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55448" y="5130355"/>
            <a:ext cx="189781" cy="246221"/>
          </a:xfrm>
          <a:prstGeom prst="rect">
            <a:avLst/>
          </a:prstGeom>
          <a:noFill/>
          <a:effectLst/>
        </p:spPr>
        <p:txBody>
          <a:bodyPr wrap="square" rtlCol="0">
            <a:spAutoFit/>
          </a:bodyPr>
          <a:lstStyle/>
          <a:p>
            <a:pPr algn="ctr"/>
            <a:r>
              <a:rPr lang="en-US" sz="1000" b="1" dirty="0" smtClean="0">
                <a:solidFill>
                  <a:schemeClr val="bg1"/>
                </a:solidFill>
              </a:rPr>
              <a:t>3</a:t>
            </a:r>
            <a:endParaRPr lang="en-US" sz="1000" b="1" dirty="0">
              <a:solidFill>
                <a:schemeClr val="bg1"/>
              </a:solidFill>
            </a:endParaRPr>
          </a:p>
        </p:txBody>
      </p:sp>
      <p:sp>
        <p:nvSpPr>
          <p:cNvPr id="41" name="Oval 40"/>
          <p:cNvSpPr/>
          <p:nvPr/>
        </p:nvSpPr>
        <p:spPr>
          <a:xfrm>
            <a:off x="6641166" y="4557567"/>
            <a:ext cx="189781" cy="183265"/>
          </a:xfrm>
          <a:prstGeom prst="ellipse">
            <a:avLst/>
          </a:prstGeom>
          <a:solidFill>
            <a:srgbClr val="68BD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649499" y="4531689"/>
            <a:ext cx="189781" cy="246221"/>
          </a:xfrm>
          <a:prstGeom prst="rect">
            <a:avLst/>
          </a:prstGeom>
          <a:noFill/>
          <a:effectLst/>
        </p:spPr>
        <p:txBody>
          <a:bodyPr wrap="square" rtlCol="0">
            <a:spAutoFit/>
          </a:bodyPr>
          <a:lstStyle/>
          <a:p>
            <a:pPr algn="ctr"/>
            <a:r>
              <a:rPr lang="en-US" sz="1000" b="1" dirty="0" smtClean="0">
                <a:solidFill>
                  <a:schemeClr val="bg1"/>
                </a:solidFill>
              </a:rPr>
              <a:t>1</a:t>
            </a:r>
            <a:endParaRPr lang="en-US" sz="1000" b="1" dirty="0">
              <a:solidFill>
                <a:schemeClr val="bg1"/>
              </a:solidFill>
            </a:endParaRPr>
          </a:p>
        </p:txBody>
      </p:sp>
      <p:sp>
        <p:nvSpPr>
          <p:cNvPr id="43" name="Oval 42"/>
          <p:cNvSpPr/>
          <p:nvPr/>
        </p:nvSpPr>
        <p:spPr>
          <a:xfrm>
            <a:off x="6641166" y="4854562"/>
            <a:ext cx="189781" cy="183265"/>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649499" y="4834057"/>
            <a:ext cx="189781" cy="246221"/>
          </a:xfrm>
          <a:prstGeom prst="rect">
            <a:avLst/>
          </a:prstGeom>
          <a:noFill/>
          <a:effectLst/>
        </p:spPr>
        <p:txBody>
          <a:bodyPr wrap="square" rtlCol="0">
            <a:spAutoFit/>
          </a:bodyPr>
          <a:lstStyle/>
          <a:p>
            <a:pPr algn="ctr"/>
            <a:r>
              <a:rPr lang="en-US" sz="1000" b="1" dirty="0" smtClean="0">
                <a:solidFill>
                  <a:schemeClr val="bg1"/>
                </a:solidFill>
              </a:rPr>
              <a:t>2</a:t>
            </a:r>
            <a:endParaRPr lang="en-US" sz="1000" b="1" dirty="0">
              <a:solidFill>
                <a:schemeClr val="bg1"/>
              </a:solidFill>
            </a:endParaRPr>
          </a:p>
        </p:txBody>
      </p:sp>
      <p:pic>
        <p:nvPicPr>
          <p:cNvPr id="1027" name="Picture 3" descr="C:\Users\cwiley\AppData\Local\Microsoft\Windows\Temporary Internet Files\Content.Outlook\2D37PR17\NM_Projects8_20170619.jpg"/>
          <p:cNvPicPr>
            <a:picLocks noChangeAspect="1" noChangeArrowheads="1"/>
          </p:cNvPicPr>
          <p:nvPr/>
        </p:nvPicPr>
        <p:blipFill rotWithShape="1">
          <a:blip r:embed="rId3">
            <a:extLst>
              <a:ext uri="{28A0092B-C50C-407E-A947-70E740481C1C}">
                <a14:useLocalDpi xmlns:a14="http://schemas.microsoft.com/office/drawing/2010/main" val="0"/>
              </a:ext>
            </a:extLst>
          </a:blip>
          <a:srcRect l="4165" t="23822" r="2485" b="13596"/>
          <a:stretch/>
        </p:blipFill>
        <p:spPr bwMode="auto">
          <a:xfrm>
            <a:off x="226603" y="1327613"/>
            <a:ext cx="5435527" cy="471573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595721" y="1459906"/>
            <a:ext cx="824281" cy="133134"/>
            <a:chOff x="3743725" y="5072431"/>
            <a:chExt cx="800886" cy="129321"/>
          </a:xfrm>
        </p:grpSpPr>
        <p:sp>
          <p:nvSpPr>
            <p:cNvPr id="25" name="Rectangle 24"/>
            <p:cNvSpPr/>
            <p:nvPr/>
          </p:nvSpPr>
          <p:spPr>
            <a:xfrm>
              <a:off x="3743725" y="5072431"/>
              <a:ext cx="109728" cy="109728"/>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3885776" y="5078641"/>
              <a:ext cx="658835" cy="123111"/>
            </a:xfrm>
            <a:prstGeom prst="rect">
              <a:avLst/>
            </a:prstGeom>
            <a:noFill/>
          </p:spPr>
          <p:txBody>
            <a:bodyPr wrap="none" lIns="0" tIns="0" rIns="0" bIns="0" rtlCol="0">
              <a:spAutoFit/>
            </a:bodyPr>
            <a:lstStyle/>
            <a:p>
              <a:r>
                <a:rPr lang="en-US" sz="800" b="1" dirty="0" smtClean="0">
                  <a:solidFill>
                    <a:prstClr val="white">
                      <a:lumMod val="50000"/>
                    </a:prstClr>
                  </a:solidFill>
                </a:rPr>
                <a:t>CXO Acreage</a:t>
              </a:r>
              <a:endParaRPr lang="en-US" sz="800" b="1" dirty="0">
                <a:solidFill>
                  <a:prstClr val="white">
                    <a:lumMod val="50000"/>
                  </a:prstClr>
                </a:solidFill>
              </a:endParaRPr>
            </a:p>
          </p:txBody>
        </p:sp>
      </p:grpSp>
      <p:sp>
        <p:nvSpPr>
          <p:cNvPr id="45" name="TextBox 44"/>
          <p:cNvSpPr txBox="1"/>
          <p:nvPr/>
        </p:nvSpPr>
        <p:spPr>
          <a:xfrm>
            <a:off x="2171360" y="3811562"/>
            <a:ext cx="692965" cy="246221"/>
          </a:xfrm>
          <a:prstGeom prst="rect">
            <a:avLst/>
          </a:prstGeom>
          <a:noFill/>
        </p:spPr>
        <p:txBody>
          <a:bodyPr wrap="square" rtlCol="0">
            <a:spAutoFit/>
          </a:bodyPr>
          <a:lstStyle/>
          <a:p>
            <a:r>
              <a:rPr lang="en-US" sz="1000" b="1" cap="all" dirty="0" smtClean="0">
                <a:solidFill>
                  <a:prstClr val="white">
                    <a:lumMod val="50000"/>
                  </a:prstClr>
                </a:solidFill>
              </a:rPr>
              <a:t>EDDY</a:t>
            </a:r>
            <a:endParaRPr lang="en-US" sz="1000" b="1" cap="all" dirty="0">
              <a:solidFill>
                <a:prstClr val="white">
                  <a:lumMod val="50000"/>
                </a:prstClr>
              </a:solidFill>
            </a:endParaRPr>
          </a:p>
        </p:txBody>
      </p:sp>
      <p:sp>
        <p:nvSpPr>
          <p:cNvPr id="46" name="TextBox 45"/>
          <p:cNvSpPr txBox="1"/>
          <p:nvPr/>
        </p:nvSpPr>
        <p:spPr>
          <a:xfrm>
            <a:off x="4291282" y="2773168"/>
            <a:ext cx="608878" cy="246221"/>
          </a:xfrm>
          <a:prstGeom prst="rect">
            <a:avLst/>
          </a:prstGeom>
          <a:noFill/>
        </p:spPr>
        <p:txBody>
          <a:bodyPr wrap="square" rtlCol="0">
            <a:spAutoFit/>
          </a:bodyPr>
          <a:lstStyle/>
          <a:p>
            <a:r>
              <a:rPr lang="en-US" sz="1000" b="1" cap="all" dirty="0" smtClean="0">
                <a:solidFill>
                  <a:prstClr val="white">
                    <a:lumMod val="50000"/>
                  </a:prstClr>
                </a:solidFill>
              </a:rPr>
              <a:t>LEA</a:t>
            </a:r>
            <a:endParaRPr lang="en-US" sz="1000" b="1" cap="all" dirty="0">
              <a:solidFill>
                <a:prstClr val="white">
                  <a:lumMod val="50000"/>
                </a:prstClr>
              </a:solidFill>
            </a:endParaRPr>
          </a:p>
        </p:txBody>
      </p:sp>
      <p:sp>
        <p:nvSpPr>
          <p:cNvPr id="22" name="TextBox 21"/>
          <p:cNvSpPr txBox="1"/>
          <p:nvPr/>
        </p:nvSpPr>
        <p:spPr>
          <a:xfrm>
            <a:off x="420156" y="1459906"/>
            <a:ext cx="917295" cy="246221"/>
          </a:xfrm>
          <a:prstGeom prst="rect">
            <a:avLst/>
          </a:prstGeom>
          <a:noFill/>
        </p:spPr>
        <p:txBody>
          <a:bodyPr wrap="square" rtlCol="0">
            <a:spAutoFit/>
          </a:bodyPr>
          <a:lstStyle/>
          <a:p>
            <a:r>
              <a:rPr lang="en-US" sz="1000" b="1" cap="all" dirty="0" smtClean="0">
                <a:solidFill>
                  <a:prstClr val="white">
                    <a:lumMod val="50000"/>
                  </a:prstClr>
                </a:solidFill>
              </a:rPr>
              <a:t>Chaves</a:t>
            </a:r>
            <a:endParaRPr lang="en-US" sz="1000" b="1" cap="all" dirty="0">
              <a:solidFill>
                <a:prstClr val="white">
                  <a:lumMod val="50000"/>
                </a:prstClr>
              </a:solidFill>
            </a:endParaRPr>
          </a:p>
        </p:txBody>
      </p:sp>
    </p:spTree>
    <p:extLst>
      <p:ext uri="{BB962C8B-B14F-4D97-AF65-F5344CB8AC3E}">
        <p14:creationId xmlns:p14="http://schemas.microsoft.com/office/powerpoint/2010/main" val="1191738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1"/>
          <p:cNvSpPr>
            <a:spLocks noGrp="1"/>
          </p:cNvSpPr>
          <p:nvPr>
            <p:ph type="sldNum" sz="quarter" idx="12"/>
          </p:nvPr>
        </p:nvSpPr>
        <p:spPr>
          <a:xfrm>
            <a:off x="11700943" y="6544244"/>
            <a:ext cx="423333" cy="123111"/>
          </a:xfrm>
        </p:spPr>
        <p:txBody>
          <a:bodyPr/>
          <a:lstStyle/>
          <a:p>
            <a:r>
              <a:rPr lang="en-US" dirty="0" smtClean="0">
                <a:solidFill>
                  <a:prstClr val="white"/>
                </a:solidFill>
              </a:rPr>
              <a:t>6</a:t>
            </a:r>
            <a:endParaRPr lang="en-US" dirty="0">
              <a:solidFill>
                <a:prstClr val="white"/>
              </a:solidFill>
            </a:endParaRPr>
          </a:p>
        </p:txBody>
      </p:sp>
      <p:sp>
        <p:nvSpPr>
          <p:cNvPr id="5" name="Title 4"/>
          <p:cNvSpPr>
            <a:spLocks noGrp="1"/>
          </p:cNvSpPr>
          <p:nvPr>
            <p:ph type="title"/>
          </p:nvPr>
        </p:nvSpPr>
        <p:spPr>
          <a:xfrm>
            <a:off x="609600" y="166172"/>
            <a:ext cx="10972800" cy="369332"/>
          </a:xfrm>
        </p:spPr>
        <p:txBody>
          <a:bodyPr/>
          <a:lstStyle/>
          <a:p>
            <a:r>
              <a:rPr lang="en-US" dirty="0" smtClean="0"/>
              <a:t>Committed to Operating Responsibly and Strengthening our Communities</a:t>
            </a:r>
            <a:endParaRPr lang="en-US" sz="1800" dirty="0"/>
          </a:p>
        </p:txBody>
      </p:sp>
      <p:sp>
        <p:nvSpPr>
          <p:cNvPr id="36" name="TextBox 35"/>
          <p:cNvSpPr txBox="1"/>
          <p:nvPr/>
        </p:nvSpPr>
        <p:spPr>
          <a:xfrm>
            <a:off x="4535379" y="968239"/>
            <a:ext cx="7291436" cy="4820085"/>
          </a:xfrm>
          <a:prstGeom prst="rect">
            <a:avLst/>
          </a:prstGeom>
          <a:noFill/>
        </p:spPr>
        <p:txBody>
          <a:bodyPr wrap="square" rtlCol="0" anchor="t">
            <a:noAutofit/>
          </a:bodyPr>
          <a:lstStyle/>
          <a:p>
            <a:pPr marL="228600" indent="-228600">
              <a:spcAft>
                <a:spcPts val="2400"/>
              </a:spcAft>
              <a:buFont typeface="Arial" panose="020B0604020202020204" pitchFamily="34" charset="0"/>
              <a:buChar char="›"/>
            </a:pPr>
            <a:r>
              <a:rPr lang="en-US" b="1">
                <a:solidFill>
                  <a:srgbClr val="3E403C"/>
                </a:solidFill>
              </a:rPr>
              <a:t>Safety of our employees, our communities, and the environment are key priorities</a:t>
            </a:r>
          </a:p>
          <a:p>
            <a:pPr marL="233363" indent="-233363">
              <a:spcAft>
                <a:spcPts val="2400"/>
              </a:spcAft>
              <a:buFont typeface="Arial" panose="020B0604020202020204" pitchFamily="34" charset="0"/>
              <a:buChar char="›"/>
            </a:pPr>
            <a:r>
              <a:rPr lang="en-US" b="1" smtClean="0">
                <a:solidFill>
                  <a:srgbClr val="3E403C"/>
                </a:solidFill>
              </a:rPr>
              <a:t>Strive </a:t>
            </a:r>
            <a:r>
              <a:rPr lang="en-US" b="1" dirty="0" smtClean="0">
                <a:solidFill>
                  <a:srgbClr val="3E403C"/>
                </a:solidFill>
              </a:rPr>
              <a:t>to be good stewards of resources and operate in a manner that respects people, land, water, and air</a:t>
            </a:r>
          </a:p>
          <a:p>
            <a:pPr marL="233363" indent="-233363">
              <a:spcAft>
                <a:spcPts val="600"/>
              </a:spcAft>
              <a:buFont typeface="Arial" panose="020B0604020202020204" pitchFamily="34" charset="0"/>
              <a:buChar char="›"/>
            </a:pPr>
            <a:r>
              <a:rPr lang="en-US" b="1" dirty="0" smtClean="0">
                <a:solidFill>
                  <a:srgbClr val="3E403C"/>
                </a:solidFill>
              </a:rPr>
              <a:t>Focused on building projects in our communities to strengthen education, local arts programs, and centers</a:t>
            </a:r>
          </a:p>
          <a:p>
            <a:pPr marL="448056">
              <a:spcAft>
                <a:spcPts val="600"/>
              </a:spcAft>
            </a:pPr>
            <a:r>
              <a:rPr lang="en-US" sz="1600" dirty="0" smtClean="0">
                <a:solidFill>
                  <a:srgbClr val="3E403C"/>
                </a:solidFill>
              </a:rPr>
              <a:t>Concho has partnered with New Mexico Mathematics, Engineering, Science Achievement, Inc. to educate students on different aspects of the oil and gas industry</a:t>
            </a:r>
            <a:endParaRPr lang="en-US" sz="1600" dirty="0">
              <a:solidFill>
                <a:srgbClr val="3E403C"/>
              </a:solidFill>
            </a:endParaRPr>
          </a:p>
        </p:txBody>
      </p:sp>
      <p:pic>
        <p:nvPicPr>
          <p:cNvPr id="6"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l="22310" r="22310"/>
          <a:stretch/>
        </p:blipFill>
        <p:spPr>
          <a:xfrm>
            <a:off x="22860" y="944615"/>
            <a:ext cx="4180430" cy="5020476"/>
          </a:xfrm>
          <a:prstGeom prst="rect">
            <a:avLst/>
          </a:prstGeom>
        </p:spPr>
      </p:pic>
    </p:spTree>
    <p:extLst>
      <p:ext uri="{BB962C8B-B14F-4D97-AF65-F5344CB8AC3E}">
        <p14:creationId xmlns:p14="http://schemas.microsoft.com/office/powerpoint/2010/main" val="1849365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33676"/>
            <a:ext cx="12192000" cy="118872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66172"/>
            <a:ext cx="10972800" cy="369332"/>
          </a:xfrm>
        </p:spPr>
        <p:txBody>
          <a:bodyPr/>
          <a:lstStyle/>
          <a:p>
            <a:r>
              <a:rPr lang="en-US" dirty="0" smtClean="0"/>
              <a:t>Key Messages</a:t>
            </a:r>
            <a:endParaRPr lang="en-US" sz="1800" dirty="0"/>
          </a:p>
        </p:txBody>
      </p:sp>
      <p:sp>
        <p:nvSpPr>
          <p:cNvPr id="4" name="Slide Number Placeholder 4"/>
          <p:cNvSpPr>
            <a:spLocks noGrp="1"/>
          </p:cNvSpPr>
          <p:nvPr>
            <p:ph type="sldNum" sz="quarter" idx="12"/>
          </p:nvPr>
        </p:nvSpPr>
        <p:spPr>
          <a:xfrm>
            <a:off x="11700934" y="6544226"/>
            <a:ext cx="423333" cy="123111"/>
          </a:xfrm>
        </p:spPr>
        <p:txBody>
          <a:bodyPr/>
          <a:lstStyle/>
          <a:p>
            <a:fld id="{2066355A-084C-D24E-9AD2-7E4FC41EA627}" type="slidenum">
              <a:rPr lang="en-US" smtClean="0">
                <a:solidFill>
                  <a:prstClr val="white"/>
                </a:solidFill>
              </a:rPr>
              <a:pPr/>
              <a:t>7</a:t>
            </a:fld>
            <a:endParaRPr lang="en-US">
              <a:solidFill>
                <a:prstClr val="white"/>
              </a:solidFill>
            </a:endParaRPr>
          </a:p>
        </p:txBody>
      </p:sp>
      <p:sp>
        <p:nvSpPr>
          <p:cNvPr id="3" name="TextBox 2"/>
          <p:cNvSpPr txBox="1"/>
          <p:nvPr/>
        </p:nvSpPr>
        <p:spPr>
          <a:xfrm>
            <a:off x="768626" y="1213504"/>
            <a:ext cx="3017520" cy="646331"/>
          </a:xfrm>
          <a:prstGeom prst="rect">
            <a:avLst/>
          </a:prstGeom>
          <a:noFill/>
        </p:spPr>
        <p:txBody>
          <a:bodyPr wrap="square" rtlCol="0">
            <a:spAutoFit/>
          </a:bodyPr>
          <a:lstStyle/>
          <a:p>
            <a:r>
              <a:rPr lang="en-US" b="1" dirty="0" smtClean="0">
                <a:solidFill>
                  <a:schemeClr val="accent6">
                    <a:lumMod val="50000"/>
                  </a:schemeClr>
                </a:solidFill>
              </a:rPr>
              <a:t>Executing Clear, Cycle-Tested Strategy</a:t>
            </a:r>
            <a:endParaRPr lang="en-US" b="1" dirty="0">
              <a:solidFill>
                <a:schemeClr val="accent6">
                  <a:lumMod val="50000"/>
                </a:schemeClr>
              </a:solidFill>
            </a:endParaRPr>
          </a:p>
        </p:txBody>
      </p:sp>
      <p:sp>
        <p:nvSpPr>
          <p:cNvPr id="6" name="TextBox 5"/>
          <p:cNvSpPr txBox="1"/>
          <p:nvPr/>
        </p:nvSpPr>
        <p:spPr>
          <a:xfrm>
            <a:off x="4587240" y="1210451"/>
            <a:ext cx="3017520" cy="646331"/>
          </a:xfrm>
          <a:prstGeom prst="rect">
            <a:avLst/>
          </a:prstGeom>
          <a:noFill/>
        </p:spPr>
        <p:txBody>
          <a:bodyPr wrap="square" rtlCol="0">
            <a:spAutoFit/>
          </a:bodyPr>
          <a:lstStyle/>
          <a:p>
            <a:r>
              <a:rPr lang="en-US" b="1" dirty="0" smtClean="0">
                <a:solidFill>
                  <a:schemeClr val="accent6">
                    <a:lumMod val="50000"/>
                  </a:schemeClr>
                </a:solidFill>
              </a:rPr>
              <a:t>Disciplined Capital Allocation</a:t>
            </a:r>
            <a:endParaRPr lang="en-US" b="1" dirty="0">
              <a:solidFill>
                <a:schemeClr val="accent6">
                  <a:lumMod val="50000"/>
                </a:schemeClr>
              </a:solidFill>
            </a:endParaRPr>
          </a:p>
        </p:txBody>
      </p:sp>
      <p:sp>
        <p:nvSpPr>
          <p:cNvPr id="7" name="TextBox 6"/>
          <p:cNvSpPr txBox="1"/>
          <p:nvPr/>
        </p:nvSpPr>
        <p:spPr>
          <a:xfrm>
            <a:off x="8564880" y="1213505"/>
            <a:ext cx="3017520" cy="923330"/>
          </a:xfrm>
          <a:prstGeom prst="rect">
            <a:avLst/>
          </a:prstGeom>
          <a:noFill/>
        </p:spPr>
        <p:txBody>
          <a:bodyPr wrap="square" rtlCol="0">
            <a:spAutoFit/>
          </a:bodyPr>
          <a:lstStyle/>
          <a:p>
            <a:r>
              <a:rPr lang="en-US" b="1" dirty="0" smtClean="0">
                <a:solidFill>
                  <a:schemeClr val="accent6">
                    <a:lumMod val="50000"/>
                  </a:schemeClr>
                </a:solidFill>
              </a:rPr>
              <a:t>Industry-Leading Scale and Execution</a:t>
            </a:r>
          </a:p>
          <a:p>
            <a:endParaRPr lang="en-US" b="1" dirty="0">
              <a:solidFill>
                <a:schemeClr val="accent6">
                  <a:lumMod val="50000"/>
                </a:schemeClr>
              </a:solidFill>
            </a:endParaRPr>
          </a:p>
        </p:txBody>
      </p:sp>
      <p:sp>
        <p:nvSpPr>
          <p:cNvPr id="14" name="TextBox 13"/>
          <p:cNvSpPr txBox="1"/>
          <p:nvPr/>
        </p:nvSpPr>
        <p:spPr>
          <a:xfrm>
            <a:off x="768626" y="2394094"/>
            <a:ext cx="3328475" cy="2092881"/>
          </a:xfrm>
          <a:prstGeom prst="rect">
            <a:avLst/>
          </a:prstGeom>
          <a:noFill/>
        </p:spPr>
        <p:txBody>
          <a:bodyPr wrap="none" rtlCol="0">
            <a:spAutoFit/>
          </a:bodyPr>
          <a:lstStyle/>
          <a:p>
            <a:pPr marL="230188" indent="-230188">
              <a:spcAft>
                <a:spcPts val="1200"/>
              </a:spcAft>
              <a:buFont typeface="Arial" panose="020B0604020202020204" pitchFamily="34" charset="0"/>
              <a:buChar char="›"/>
            </a:pPr>
            <a:r>
              <a:rPr lang="en-US" dirty="0" smtClean="0">
                <a:solidFill>
                  <a:schemeClr val="accent6">
                    <a:lumMod val="50000"/>
                  </a:schemeClr>
                </a:solidFill>
              </a:rPr>
              <a:t>Hire the best</a:t>
            </a:r>
          </a:p>
          <a:p>
            <a:pPr marL="230188" indent="-230188">
              <a:spcAft>
                <a:spcPts val="1200"/>
              </a:spcAft>
              <a:buFont typeface="Arial" panose="020B0604020202020204" pitchFamily="34" charset="0"/>
              <a:buChar char="›"/>
            </a:pPr>
            <a:r>
              <a:rPr lang="en-US" dirty="0" smtClean="0">
                <a:solidFill>
                  <a:schemeClr val="accent6">
                    <a:lumMod val="50000"/>
                  </a:schemeClr>
                </a:solidFill>
              </a:rPr>
              <a:t>Develop the best asset base</a:t>
            </a:r>
          </a:p>
          <a:p>
            <a:pPr marL="230188" indent="-230188">
              <a:spcAft>
                <a:spcPts val="1200"/>
              </a:spcAft>
              <a:buFont typeface="Arial" panose="020B0604020202020204" pitchFamily="34" charset="0"/>
              <a:buChar char="›"/>
            </a:pPr>
            <a:r>
              <a:rPr lang="en-US" dirty="0" smtClean="0">
                <a:solidFill>
                  <a:schemeClr val="accent6">
                    <a:lumMod val="50000"/>
                  </a:schemeClr>
                </a:solidFill>
              </a:rPr>
              <a:t>ROR-driven</a:t>
            </a:r>
          </a:p>
          <a:p>
            <a:pPr marL="230188" indent="-230188">
              <a:spcAft>
                <a:spcPts val="1200"/>
              </a:spcAft>
              <a:buFont typeface="Arial" panose="020B0604020202020204" pitchFamily="34" charset="0"/>
              <a:buChar char="›"/>
            </a:pPr>
            <a:r>
              <a:rPr lang="en-US" dirty="0" smtClean="0">
                <a:solidFill>
                  <a:schemeClr val="accent6">
                    <a:lumMod val="50000"/>
                  </a:schemeClr>
                </a:solidFill>
              </a:rPr>
              <a:t>Prioritize financial strength</a:t>
            </a:r>
          </a:p>
          <a:p>
            <a:pPr marL="230188" indent="-230188">
              <a:spcAft>
                <a:spcPts val="1200"/>
              </a:spcAft>
              <a:buFont typeface="Arial" panose="020B0604020202020204" pitchFamily="34" charset="0"/>
              <a:buChar char="›"/>
            </a:pPr>
            <a:endParaRPr lang="en-US" dirty="0">
              <a:solidFill>
                <a:schemeClr val="accent6">
                  <a:lumMod val="50000"/>
                </a:schemeClr>
              </a:solidFill>
            </a:endParaRPr>
          </a:p>
        </p:txBody>
      </p:sp>
      <p:cxnSp>
        <p:nvCxnSpPr>
          <p:cNvPr id="20" name="Straight Connector 19"/>
          <p:cNvCxnSpPr/>
          <p:nvPr/>
        </p:nvCxnSpPr>
        <p:spPr>
          <a:xfrm>
            <a:off x="866692" y="1884009"/>
            <a:ext cx="2919454"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71912" y="1884009"/>
            <a:ext cx="2919454" cy="0"/>
          </a:xfrm>
          <a:prstGeom prst="line">
            <a:avLst/>
          </a:prstGeom>
          <a:ln w="571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662946" y="1884009"/>
            <a:ext cx="2919454" cy="0"/>
          </a:xfrm>
          <a:prstGeom prst="line">
            <a:avLst/>
          </a:prstGeom>
          <a:ln w="5715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71912" y="2394094"/>
            <a:ext cx="3017520" cy="2215991"/>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dirty="0" smtClean="0">
                <a:solidFill>
                  <a:schemeClr val="accent6">
                    <a:lumMod val="50000"/>
                  </a:schemeClr>
                </a:solidFill>
              </a:rPr>
              <a:t>Capital spending on </a:t>
            </a:r>
            <a:br>
              <a:rPr lang="en-US" dirty="0" smtClean="0">
                <a:solidFill>
                  <a:schemeClr val="accent6">
                    <a:lumMod val="50000"/>
                  </a:schemeClr>
                </a:solidFill>
              </a:rPr>
            </a:br>
            <a:r>
              <a:rPr lang="en-US" dirty="0" smtClean="0">
                <a:solidFill>
                  <a:schemeClr val="accent6">
                    <a:lumMod val="50000"/>
                  </a:schemeClr>
                </a:solidFill>
              </a:rPr>
              <a:t>high-ROR projects</a:t>
            </a:r>
          </a:p>
          <a:p>
            <a:pPr marL="230188" indent="-230188">
              <a:spcAft>
                <a:spcPts val="1200"/>
              </a:spcAft>
              <a:buFont typeface="Arial" panose="020B0604020202020204" pitchFamily="34" charset="0"/>
              <a:buChar char="›"/>
            </a:pPr>
            <a:r>
              <a:rPr lang="en-US" dirty="0" smtClean="0">
                <a:solidFill>
                  <a:schemeClr val="accent6">
                    <a:lumMod val="50000"/>
                  </a:schemeClr>
                </a:solidFill>
              </a:rPr>
              <a:t>Differentiated growth within cash flow</a:t>
            </a:r>
          </a:p>
          <a:p>
            <a:pPr marL="230188" indent="-230188">
              <a:spcAft>
                <a:spcPts val="1200"/>
              </a:spcAft>
              <a:buFont typeface="Arial" panose="020B0604020202020204" pitchFamily="34" charset="0"/>
              <a:buChar char="›"/>
            </a:pPr>
            <a:r>
              <a:rPr lang="en-US" dirty="0" smtClean="0">
                <a:solidFill>
                  <a:schemeClr val="accent6">
                    <a:lumMod val="50000"/>
                  </a:schemeClr>
                </a:solidFill>
              </a:rPr>
              <a:t>Robust long-term outlook </a:t>
            </a:r>
          </a:p>
          <a:p>
            <a:pPr marL="230188" indent="-230188">
              <a:spcAft>
                <a:spcPts val="1200"/>
              </a:spcAft>
              <a:buFont typeface="Arial" panose="020B0604020202020204" pitchFamily="34" charset="0"/>
              <a:buChar char="›"/>
            </a:pPr>
            <a:endParaRPr lang="en-US" dirty="0">
              <a:solidFill>
                <a:schemeClr val="accent6">
                  <a:lumMod val="50000"/>
                </a:schemeClr>
              </a:solidFill>
            </a:endParaRPr>
          </a:p>
        </p:txBody>
      </p:sp>
      <p:sp>
        <p:nvSpPr>
          <p:cNvPr id="25" name="TextBox 24"/>
          <p:cNvSpPr txBox="1"/>
          <p:nvPr/>
        </p:nvSpPr>
        <p:spPr>
          <a:xfrm>
            <a:off x="8662946" y="2394094"/>
            <a:ext cx="3017520" cy="1661993"/>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dirty="0" smtClean="0">
                <a:solidFill>
                  <a:schemeClr val="accent6">
                    <a:lumMod val="50000"/>
                  </a:schemeClr>
                </a:solidFill>
              </a:rPr>
              <a:t>Drive productivity gains</a:t>
            </a:r>
          </a:p>
          <a:p>
            <a:pPr marL="230188" indent="-230188">
              <a:spcAft>
                <a:spcPts val="1200"/>
              </a:spcAft>
              <a:buFont typeface="Arial" panose="020B0604020202020204" pitchFamily="34" charset="0"/>
              <a:buChar char="›"/>
            </a:pPr>
            <a:r>
              <a:rPr lang="en-US" dirty="0" smtClean="0">
                <a:solidFill>
                  <a:schemeClr val="accent6">
                    <a:lumMod val="50000"/>
                  </a:schemeClr>
                </a:solidFill>
              </a:rPr>
              <a:t>Control costs</a:t>
            </a:r>
          </a:p>
          <a:p>
            <a:pPr marL="230188" indent="-230188">
              <a:spcAft>
                <a:spcPts val="1200"/>
              </a:spcAft>
              <a:buFont typeface="Arial" panose="020B0604020202020204" pitchFamily="34" charset="0"/>
              <a:buChar char="›"/>
            </a:pPr>
            <a:r>
              <a:rPr lang="en-US" dirty="0" smtClean="0">
                <a:solidFill>
                  <a:schemeClr val="accent6">
                    <a:lumMod val="50000"/>
                  </a:schemeClr>
                </a:solidFill>
              </a:rPr>
              <a:t>Leverage new technology</a:t>
            </a:r>
          </a:p>
          <a:p>
            <a:pPr marL="230188" indent="-230188">
              <a:spcAft>
                <a:spcPts val="1200"/>
              </a:spcAft>
              <a:buFont typeface="Arial" panose="020B0604020202020204" pitchFamily="34" charset="0"/>
              <a:buChar char="›"/>
            </a:pPr>
            <a:r>
              <a:rPr lang="en-US" dirty="0" smtClean="0">
                <a:solidFill>
                  <a:schemeClr val="accent6">
                    <a:lumMod val="50000"/>
                  </a:schemeClr>
                </a:solidFill>
              </a:rPr>
              <a:t>Mitigate risks to efficiency</a:t>
            </a:r>
            <a:endParaRPr lang="en-US" dirty="0">
              <a:solidFill>
                <a:schemeClr val="accent6">
                  <a:lumMod val="50000"/>
                </a:schemeClr>
              </a:solidFill>
            </a:endParaRPr>
          </a:p>
        </p:txBody>
      </p:sp>
      <p:sp>
        <p:nvSpPr>
          <p:cNvPr id="18" name="TextBox 17"/>
          <p:cNvSpPr txBox="1"/>
          <p:nvPr/>
        </p:nvSpPr>
        <p:spPr>
          <a:xfrm>
            <a:off x="0" y="4977793"/>
            <a:ext cx="12192000" cy="457200"/>
          </a:xfrm>
          <a:prstGeom prst="rect">
            <a:avLst/>
          </a:prstGeom>
          <a:solidFill>
            <a:srgbClr val="003531"/>
          </a:solidFill>
        </p:spPr>
        <p:txBody>
          <a:bodyPr wrap="square" rtlCol="0" anchor="ctr">
            <a:noAutofit/>
          </a:bodyPr>
          <a:lstStyle/>
          <a:p>
            <a:pPr algn="ctr"/>
            <a:r>
              <a:rPr lang="en-US" sz="2000" b="1" i="1" dirty="0">
                <a:solidFill>
                  <a:prstClr val="white"/>
                </a:solidFill>
                <a:latin typeface="Arial (body)"/>
              </a:rPr>
              <a:t>Capital-Efficient Platform to Deliver </a:t>
            </a:r>
            <a:r>
              <a:rPr lang="en-US" sz="2000" b="1" i="1" dirty="0" smtClean="0">
                <a:solidFill>
                  <a:prstClr val="white"/>
                </a:solidFill>
                <a:latin typeface="Arial (body)"/>
              </a:rPr>
              <a:t>Long-Term Growth </a:t>
            </a:r>
            <a:r>
              <a:rPr lang="en-US" sz="2000" b="1" i="1" dirty="0">
                <a:solidFill>
                  <a:prstClr val="white"/>
                </a:solidFill>
                <a:latin typeface="Arial (body)"/>
              </a:rPr>
              <a:t>&amp; Value Creation</a:t>
            </a:r>
          </a:p>
        </p:txBody>
      </p:sp>
    </p:spTree>
    <p:extLst>
      <p:ext uri="{BB962C8B-B14F-4D97-AF65-F5344CB8AC3E}">
        <p14:creationId xmlns:p14="http://schemas.microsoft.com/office/powerpoint/2010/main" val="3334985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Forward-Looking Statements and Other Disclaimers</a:t>
            </a:r>
          </a:p>
        </p:txBody>
      </p:sp>
      <p:sp>
        <p:nvSpPr>
          <p:cNvPr id="6" name="Slide Number Placeholder 4"/>
          <p:cNvSpPr>
            <a:spLocks noGrp="1"/>
          </p:cNvSpPr>
          <p:nvPr>
            <p:ph type="sldNum" sz="quarter" idx="12"/>
          </p:nvPr>
        </p:nvSpPr>
        <p:spPr/>
        <p:txBody>
          <a:bodyPr/>
          <a:lstStyle/>
          <a:p>
            <a:fld id="{2066355A-084C-D24E-9AD2-7E4FC41EA627}" type="slidenum">
              <a:rPr lang="en-US" smtClean="0">
                <a:solidFill>
                  <a:prstClr val="white"/>
                </a:solidFill>
              </a:rPr>
              <a:pPr/>
              <a:t>8</a:t>
            </a:fld>
            <a:endParaRPr lang="en-US" dirty="0">
              <a:solidFill>
                <a:prstClr val="white"/>
              </a:solidFill>
            </a:endParaRPr>
          </a:p>
        </p:txBody>
      </p:sp>
      <p:sp>
        <p:nvSpPr>
          <p:cNvPr id="8" name="Text Placeholder 4"/>
          <p:cNvSpPr>
            <a:spLocks noGrp="1"/>
          </p:cNvSpPr>
          <p:nvPr>
            <p:ph type="body" sz="quarter" idx="13"/>
          </p:nvPr>
        </p:nvSpPr>
        <p:spPr>
          <a:xfrm>
            <a:off x="272144" y="867228"/>
            <a:ext cx="11640456" cy="4555093"/>
          </a:xfrm>
        </p:spPr>
        <p:txBody>
          <a:bodyPr wrap="square">
            <a:spAutoFit/>
          </a:bodyPr>
          <a:lstStyle/>
          <a:p>
            <a:pPr algn="just"/>
            <a:r>
              <a:rPr lang="en-US" sz="800" dirty="0"/>
              <a:t>This presentation contains “forward-looking statements” within the meaning of Section 27A of the Securities Act of 1933 and Section 21E of the Securities Exchange Act of 1934. </a:t>
            </a:r>
            <a:r>
              <a:rPr lang="en-US" dirty="0"/>
              <a:t>All statements, other than statements of historical fact, included in this </a:t>
            </a:r>
            <a:r>
              <a:rPr lang="en-US" dirty="0" smtClean="0"/>
              <a:t>presentation </a:t>
            </a:r>
            <a:r>
              <a:rPr lang="en-US" dirty="0"/>
              <a:t>that address activities, events or developments </a:t>
            </a:r>
            <a:r>
              <a:rPr lang="en-US" dirty="0" smtClean="0"/>
              <a:t>that Concho Resources Inc. (the “Company”) expects</a:t>
            </a:r>
            <a:r>
              <a:rPr lang="en-US" dirty="0"/>
              <a:t>, believes or anticipates will or may occur in the future are forward-looking statements. Forward-looking statements contained in this </a:t>
            </a:r>
            <a:r>
              <a:rPr lang="en-US" dirty="0" smtClean="0"/>
              <a:t>presentation specifically </a:t>
            </a:r>
            <a:r>
              <a:rPr lang="en-US" dirty="0"/>
              <a:t>include statements, estimates and projections regarding the Company’s future financial position, operations, performance, business strategy, oil and natural gas reserves, drilling program, capital expenditure budget, liquidity and capital resources, the timing and success of specific projects, outcomes and effects of litigation, claims and disputes, derivative activities and potential financing. The words “estimate,” “project,” “predict,” “believe,” “expect,” “anticipate,” “potential,” “could,” “may,” “foresee,” “plan,” “goal” or other similar expressions that convey the uncertainty of future events or outcomes are intended to identify forward-looking statements, which generally are not historical in nature. However, the absence of these words does not mean that the statements are not forward-looking. These statements are based on certain assumptions and analyses made by the Company based on management’s experience, expectations and perception of historical trends, current conditions, anticipated future developments and other factors believed to be appropriate. Forward-looking statements are not guarantees of performance. Although the Company believes the expectations reflected in its forward-looking statements are reasonable and are based on reasonable assumptions, no assurance can be given that these assumptions are accurate or that any of these expectations will be achieved (in full or at all) or will prove to have been correct. Moreover, such statements are subject to a number of assumptions, risks and uncertainties, many of which are beyond the control of the Company, which may cause actual results to differ materially from those implied or expressed by the forward-looking statements. These include the risk factors discussed or referenced in the Company’s most recent Annual Report on Form 10-K and in the Company’s Quarterly Report on Form 10-Q for the quarter ended March 31, 2017; risks relating to declines in, or the sustained depression of, the prices the Company receives for its oil and natural gas; uncertainties about the estimated quantities of oil and natural gas reserves; drilling, completion and operating risks; the effects of government regulation, permitting and other legal requirements, including new legislation or regulation of hydraulic fracturing and the export of oil and natural gas; environmental hazards, such as uncontrollable flows of oil, natural gas, brine, well fluids, toxic gas or other pollution into the environment, including groundwater contamination; difficult and adverse conditions in the domestic and global capital and credit markets; risks related to the concentration of the Company’s operations in the Permian Basin of Southeast New Mexico and West Texas; disruptions to, capacity constraints in or other limitations on the pipeline systems that deliver the Company’s oil, natural gas liquids and natural gas and other processing and transportation considerations; the costs and availability of equipment, resources, services and qualified personnel required to perform the Company’s drilling and operating activities; potential financial losses or earnings reductions from the Company’s commodity price risk-management program; risks and liabilities associated with acquired properties or businesses; uncertainties about the Company’s ability to successfully execute its business and financial plans and strategies; the adequacy of </a:t>
            </a:r>
            <a:r>
              <a:rPr lang="en-US" dirty="0" smtClean="0"/>
              <a:t>the Company’s capital </a:t>
            </a:r>
            <a:r>
              <a:rPr lang="en-US" dirty="0"/>
              <a:t>resources and liquidity including, but not limited to, access to additional borrowing capacity under the Company’s credit facility; the impact of potential changes in the Company’s credit ratings; cybersecurity risks, such as those involving unauthorized access, malicious software, data privacy breaches by employees or others with authorized access, cyber or phishing-attacks, ransomware and other security issues; uncertainties about the Company’s ability to replace reserves and economically develop its current reserves; general economic and business conditions, either internationally or domestically; competition in the oil and natural gas industry; uncertainty concerning the Company’s assumed or possible future results of operations; and other important factors that could cause actual results to differ materially from those projected. </a:t>
            </a:r>
            <a:endParaRPr lang="en-US" sz="800" dirty="0"/>
          </a:p>
          <a:p>
            <a:pPr marL="0" indent="0" algn="just">
              <a:buNone/>
            </a:pPr>
            <a:endParaRPr lang="en-US" sz="800" dirty="0"/>
          </a:p>
          <a:p>
            <a:pPr marL="0" indent="0" algn="just">
              <a:buNone/>
            </a:pPr>
            <a:r>
              <a:rPr lang="en-US" sz="800" dirty="0"/>
              <a:t>The Securities and Exchange Commission (“SEC”) requires oil and natural gas companies, in their filings with the SEC, to disclose proved reserves, which are those quantities of oil and natural gas, which, by analysis of geoscience and engineering data, can be estimated with reasonable certainty to be economically producible—from a given date forward, from known reservoirs, and under existing economic conditions (using the trailing 12-month average first-day-of-the-month prices), operating methods, and government regulations—prior to the time at which contracts providing the right to operate expire, unless evidence indicates that renewal is reasonably certain, regardless of whether deterministic or probabilistic methods are used for the estimation. The SEC also permits the disclosure of separate estimates of probable or possible reserves that meet SEC definitions for such reserves; however, the Company currently does not disclose probable or possible reserves in its SEC filings.</a:t>
            </a:r>
          </a:p>
          <a:p>
            <a:pPr marL="0" indent="0" algn="just">
              <a:buNone/>
            </a:pPr>
            <a:endParaRPr lang="en-US" sz="800" dirty="0"/>
          </a:p>
          <a:p>
            <a:pPr marL="0" indent="0" algn="just">
              <a:buNone/>
            </a:pPr>
            <a:r>
              <a:rPr lang="en-US" sz="800" dirty="0"/>
              <a:t>In this presentation, proved reserves attributable to the Company at December 31, </a:t>
            </a:r>
            <a:r>
              <a:rPr lang="en-US" sz="800" dirty="0" smtClean="0"/>
              <a:t>2016 </a:t>
            </a:r>
            <a:r>
              <a:rPr lang="en-US" sz="800" dirty="0"/>
              <a:t>are estimated utilizing SEC reserve recognition standards and pricing assumptions based on the trailing 12-month average first-day-of-the-month prices of </a:t>
            </a:r>
            <a:r>
              <a:rPr lang="en-US" sz="800" dirty="0" smtClean="0"/>
              <a:t>$</a:t>
            </a:r>
            <a:r>
              <a:rPr lang="en-US" dirty="0" smtClean="0"/>
              <a:t>39</a:t>
            </a:r>
            <a:r>
              <a:rPr lang="en-US" sz="800" dirty="0" smtClean="0"/>
              <a:t>.25 </a:t>
            </a:r>
            <a:r>
              <a:rPr lang="en-US" sz="800" dirty="0"/>
              <a:t>per Bbl of oil and </a:t>
            </a:r>
            <a:r>
              <a:rPr lang="en-US" sz="800" dirty="0" smtClean="0"/>
              <a:t>$2.48 </a:t>
            </a:r>
            <a:r>
              <a:rPr lang="en-US" sz="800" dirty="0"/>
              <a:t>per MMBtu of natural gas. The Company’s estimate of its total proved reserves at December 31, </a:t>
            </a:r>
            <a:r>
              <a:rPr lang="en-US" sz="800" dirty="0" smtClean="0"/>
              <a:t>2016 </a:t>
            </a:r>
            <a:r>
              <a:rPr lang="en-US" sz="800" dirty="0"/>
              <a:t>is based on reports </a:t>
            </a:r>
            <a:r>
              <a:rPr lang="en-US" sz="800" dirty="0" smtClean="0"/>
              <a:t>prepared by </a:t>
            </a:r>
            <a:r>
              <a:rPr lang="en-US" sz="800" dirty="0"/>
              <a:t>Cawley, Gillespie &amp; Associates, Inc. and Netherland, Sewell &amp; Associates, Inc., independent petroleum engineers. The Company may use the terms “unproved reserves,” “resource potential,” “EUR” per </a:t>
            </a:r>
            <a:r>
              <a:rPr lang="en-US" sz="800" dirty="0" smtClean="0"/>
              <a:t>well, “upside </a:t>
            </a:r>
            <a:r>
              <a:rPr lang="en-US" sz="800" dirty="0"/>
              <a:t>potential” </a:t>
            </a:r>
            <a:r>
              <a:rPr lang="en-US" sz="800" dirty="0" smtClean="0"/>
              <a:t>and “prospective acreage” to </a:t>
            </a:r>
            <a:r>
              <a:rPr lang="en-US" sz="800" dirty="0"/>
              <a:t>describe estimates of potentially recoverable hydrocarbons that the SEC rules prohibit from being included in filings with the SEC. These are based on analogy to the Company’s existing models applied to additional acres, additional zones and tighter spacing and are the Company’s internal estimates of hydrocarbon quantities that may be potentially discovered through exploratory drilling or recovered with additional drilling or recovery techniques. These quantities may not constitute “reserves” within the meaning of the Society of Petroleum Engineer’s Petroleum Resource Management System or SEC rules. EUR estimates, resource potential and </a:t>
            </a:r>
            <a:r>
              <a:rPr lang="en-US" sz="800" dirty="0" smtClean="0"/>
              <a:t>identified drilling </a:t>
            </a:r>
            <a:r>
              <a:rPr lang="en-US" sz="800" dirty="0"/>
              <a:t>locations have not been fully risked by Company management and are inherently more speculative than proved reserves estimates. Actual locations drilled and quantities that may be ultimately recovered from the Company’s interests could differ substantially. There is no commitment by the Company to drill all of the drilling </a:t>
            </a:r>
            <a:r>
              <a:rPr lang="en-US" sz="800" dirty="0" smtClean="0"/>
              <a:t>locations, </a:t>
            </a:r>
            <a:r>
              <a:rPr lang="en-US" sz="800" dirty="0"/>
              <a:t>which have been attributed to these quantities. Factors affecting ultimate recovery include the scope of the Company’s ongoing drilling program, which will be directly affected by the availability of capital, drilling and production costs, availability of drilling services and equipment, drilling results, lease expirations, transportation constraints, regulatory </a:t>
            </a:r>
            <a:r>
              <a:rPr lang="en-US" sz="800" dirty="0" smtClean="0"/>
              <a:t>approvals, actual </a:t>
            </a:r>
            <a:r>
              <a:rPr lang="en-US" sz="800" dirty="0"/>
              <a:t>drilling results, including geological and mechanical factors affecting recovery </a:t>
            </a:r>
            <a:r>
              <a:rPr lang="en-US" sz="800" dirty="0" smtClean="0"/>
              <a:t>rates, and other factors. </a:t>
            </a:r>
            <a:r>
              <a:rPr lang="en-US" sz="800" dirty="0"/>
              <a:t>Estimates of unproved reserves, resource potential, per well EUR and upside potential may change significantly as development of the Company’s oil and natural gas assets provide additional data. The Company’s production forecasts and expectations for future periods are dependent upon many assumptions, including estimates of production decline rates from existing wells and the undertaking and outcome of future drilling activity, which may be affected by significant commodity price declines or drilling cost increases</a:t>
            </a:r>
            <a:r>
              <a:rPr lang="en-US" sz="800" dirty="0" smtClean="0"/>
              <a:t>.</a:t>
            </a:r>
            <a:endParaRPr lang="en-US" sz="1400" dirty="0"/>
          </a:p>
        </p:txBody>
      </p:sp>
    </p:spTree>
    <p:extLst>
      <p:ext uri="{BB962C8B-B14F-4D97-AF65-F5344CB8AC3E}">
        <p14:creationId xmlns:p14="http://schemas.microsoft.com/office/powerpoint/2010/main" val="86195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7 CapEx Data v2.9.17.xlsx&quot; Path=&quot;\\conchoresources.com\DeptShares\MidIR\PRESENTATIONS\2017\February\4Q16 Earnings Presentation\Support&quot; Landmark=&quot;Chart 6&quot; LMFriendly=&quot;Chart 6 (Sheet1)&quot; SheetSlideName=&quot;_bdm.219b865908e346b1bc3b87a05a664300.edm&quot; Address=&quot;Sheet1!Chart 6&quot; AddrAdjusted=&quot;Sheet1!Chart 6&quot; LastUpdate=&quot;2017.02.15:09.51.43&quot; FileDesc=&quot;2017 CapEx Data v2.9.17.xlsx&quot; Text=&quot;&quot; Value=&quot;&quot; Inst=&quot;0&quot; SBR=&quot;False&quot; SBC=&quot;False&quot; DestType=&quot;1&quot; HeaderRows=&quot;0&quot; /&gt;&#10;&lt;/Data&gt;"/>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7 CapEx Data v2.9.17.xlsx&quot; Path=&quot;\\conchoresources.com\DeptShares\MidIR\PRESENTATIONS\2017\February\4Q16 Earnings Presentation\Support&quot; Landmark=&quot;Chart 4&quot; LMFriendly=&quot;Chart 4 (Sheet1)&quot; SheetSlideName=&quot;_bdm.219b865908e346b1bc3b87a05a664300.edm&quot; Address=&quot;Sheet1!Chart 4&quot; AddrAdjusted=&quot;Sheet1!Chart 4&quot; LastUpdate=&quot;2017.05.02:14.50.28&quot; FileDesc=&quot;2017 CapEx Data v2.9.17.xlsx&quot; Text=&quot;&quot; Value=&quot;&quot; Inst=&quot;0&quot; SBR=&quot;False&quot; SBC=&quot;False&quot; DestType=&quot;1&quot; HeaderRows=&quot;0&quot; /&gt;&#10;&lt;/Data&gt;"/>
</p:tagLst>
</file>

<file path=ppt/theme/theme1.xml><?xml version="1.0" encoding="utf-8"?>
<a:theme xmlns:a="http://schemas.openxmlformats.org/drawingml/2006/main" name="Concho PowerPoint-16x9 041515">
  <a:themeElements>
    <a:clrScheme name="Concho Colors">
      <a:dk1>
        <a:sysClr val="windowText" lastClr="000000"/>
      </a:dk1>
      <a:lt1>
        <a:sysClr val="window" lastClr="FFFFFF"/>
      </a:lt1>
      <a:dk2>
        <a:srgbClr val="F8CE3D"/>
      </a:dk2>
      <a:lt2>
        <a:srgbClr val="F7901D"/>
      </a:lt2>
      <a:accent1>
        <a:srgbClr val="003531"/>
      </a:accent1>
      <a:accent2>
        <a:srgbClr val="68BD49"/>
      </a:accent2>
      <a:accent3>
        <a:srgbClr val="00A4A9"/>
      </a:accent3>
      <a:accent4>
        <a:srgbClr val="52C9F4"/>
      </a:accent4>
      <a:accent5>
        <a:srgbClr val="44546A"/>
      </a:accent5>
      <a:accent6>
        <a:srgbClr val="7C8079"/>
      </a:accent6>
      <a:hlink>
        <a:srgbClr val="003531"/>
      </a:hlink>
      <a:folHlink>
        <a:srgbClr val="003531"/>
      </a:folHlink>
    </a:clrScheme>
    <a:fontScheme name="Conch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EA291AAC-2946-47B9-8707-A7BA708AD34D}" vid="{EC0A3C3D-0A92-4497-80D1-BA4896B96F0A}"/>
    </a:ext>
  </a:extLst>
</a:theme>
</file>

<file path=ppt/theme/theme2.xml><?xml version="1.0" encoding="utf-8"?>
<a:theme xmlns:a="http://schemas.openxmlformats.org/drawingml/2006/main" name="3_Concho PowerPoint-16x9 041515">
  <a:themeElements>
    <a:clrScheme name="Concho Colors">
      <a:dk1>
        <a:sysClr val="windowText" lastClr="000000"/>
      </a:dk1>
      <a:lt1>
        <a:sysClr val="window" lastClr="FFFFFF"/>
      </a:lt1>
      <a:dk2>
        <a:srgbClr val="F8CE3D"/>
      </a:dk2>
      <a:lt2>
        <a:srgbClr val="F7901D"/>
      </a:lt2>
      <a:accent1>
        <a:srgbClr val="003531"/>
      </a:accent1>
      <a:accent2>
        <a:srgbClr val="68BD49"/>
      </a:accent2>
      <a:accent3>
        <a:srgbClr val="00A4A9"/>
      </a:accent3>
      <a:accent4>
        <a:srgbClr val="52C9F4"/>
      </a:accent4>
      <a:accent5>
        <a:srgbClr val="44546A"/>
      </a:accent5>
      <a:accent6>
        <a:srgbClr val="7C8079"/>
      </a:accent6>
      <a:hlink>
        <a:srgbClr val="003531"/>
      </a:hlink>
      <a:folHlink>
        <a:srgbClr val="003531"/>
      </a:folHlink>
    </a:clrScheme>
    <a:fontScheme name="Conch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EA291AAC-2946-47B9-8707-A7BA708AD34D}" vid="{EC0A3C3D-0A92-4497-80D1-BA4896B96F0A}"/>
    </a:ext>
  </a:extLst>
</a:theme>
</file>

<file path=ppt/theme/theme3.xml><?xml version="1.0" encoding="utf-8"?>
<a:theme xmlns:a="http://schemas.openxmlformats.org/drawingml/2006/main" name="12_Concho PowerPoint-16x9 041515">
  <a:themeElements>
    <a:clrScheme name="Concho Colors">
      <a:dk1>
        <a:sysClr val="windowText" lastClr="000000"/>
      </a:dk1>
      <a:lt1>
        <a:sysClr val="window" lastClr="FFFFFF"/>
      </a:lt1>
      <a:dk2>
        <a:srgbClr val="F8CE3D"/>
      </a:dk2>
      <a:lt2>
        <a:srgbClr val="F7901D"/>
      </a:lt2>
      <a:accent1>
        <a:srgbClr val="003531"/>
      </a:accent1>
      <a:accent2>
        <a:srgbClr val="68BD49"/>
      </a:accent2>
      <a:accent3>
        <a:srgbClr val="00A4A9"/>
      </a:accent3>
      <a:accent4>
        <a:srgbClr val="52C9F4"/>
      </a:accent4>
      <a:accent5>
        <a:srgbClr val="44546A"/>
      </a:accent5>
      <a:accent6>
        <a:srgbClr val="7C8079"/>
      </a:accent6>
      <a:hlink>
        <a:srgbClr val="003531"/>
      </a:hlink>
      <a:folHlink>
        <a:srgbClr val="003531"/>
      </a:folHlink>
    </a:clrScheme>
    <a:fontScheme name="Conch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EA291AAC-2946-47B9-8707-A7BA708AD34D}" vid="{EC0A3C3D-0A92-4497-80D1-BA4896B96F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Concho PowerPoint-16x9 041515</Template>
  <TotalTime>30547</TotalTime>
  <Words>1967</Words>
  <Application>Microsoft Office PowerPoint</Application>
  <PresentationFormat>Custom</PresentationFormat>
  <Paragraphs>121</Paragraphs>
  <Slides>8</Slides>
  <Notes>7</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Concho PowerPoint-16x9 041515</vt:lpstr>
      <vt:lpstr>3_Concho PowerPoint-16x9 041515</vt:lpstr>
      <vt:lpstr>12_Concho PowerPoint-16x9 041515</vt:lpstr>
      <vt:lpstr>Lea County EnergyPlex Summit Clay Bateman Vice President of New Mexico</vt:lpstr>
      <vt:lpstr>Concho Resources  Largest Pure-Play Permian Company</vt:lpstr>
      <vt:lpstr>Driving Superior Capital Efficiency through Scale Defining the Scale Advantage</vt:lpstr>
      <vt:lpstr>2017 Capital Program Capital-Efficient Growth &amp; Value Creation</vt:lpstr>
      <vt:lpstr>Investing Significantly in New Mexico and Lea County</vt:lpstr>
      <vt:lpstr>Committed to Operating Responsibly and Strengthening our Communities</vt:lpstr>
      <vt:lpstr>Key Messages</vt:lpstr>
      <vt:lpstr>Forward-Looking Statements and Other Disclaimers</vt:lpstr>
    </vt:vector>
  </TitlesOfParts>
  <Company>Concho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4Q14 Earnings</dc:title>
  <dc:creator>MPH</dc:creator>
  <cp:lastModifiedBy>Caleb Wiley</cp:lastModifiedBy>
  <cp:revision>1874</cp:revision>
  <cp:lastPrinted>2017-06-22T12:30:45Z</cp:lastPrinted>
  <dcterms:created xsi:type="dcterms:W3CDTF">2015-04-19T17:40:00Z</dcterms:created>
  <dcterms:modified xsi:type="dcterms:W3CDTF">2017-06-23T17:11:05Z</dcterms:modified>
</cp:coreProperties>
</file>